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929" r:id="rId5"/>
    <p:sldMasterId id="2147483768" r:id="rId6"/>
    <p:sldMasterId id="2147485094" r:id="rId7"/>
  </p:sldMasterIdLst>
  <p:notesMasterIdLst>
    <p:notesMasterId r:id="rId46"/>
  </p:notesMasterIdLst>
  <p:handoutMasterIdLst>
    <p:handoutMasterId r:id="rId47"/>
  </p:handoutMasterIdLst>
  <p:sldIdLst>
    <p:sldId id="404" r:id="rId8"/>
    <p:sldId id="314" r:id="rId9"/>
    <p:sldId id="354" r:id="rId10"/>
    <p:sldId id="427" r:id="rId11"/>
    <p:sldId id="417" r:id="rId12"/>
    <p:sldId id="423" r:id="rId13"/>
    <p:sldId id="428" r:id="rId14"/>
    <p:sldId id="418" r:id="rId15"/>
    <p:sldId id="419" r:id="rId16"/>
    <p:sldId id="429" r:id="rId17"/>
    <p:sldId id="274" r:id="rId18"/>
    <p:sldId id="305" r:id="rId19"/>
    <p:sldId id="420" r:id="rId20"/>
    <p:sldId id="421" r:id="rId21"/>
    <p:sldId id="398" r:id="rId22"/>
    <p:sldId id="352" r:id="rId23"/>
    <p:sldId id="331" r:id="rId24"/>
    <p:sldId id="431" r:id="rId25"/>
    <p:sldId id="411" r:id="rId26"/>
    <p:sldId id="265" r:id="rId27"/>
    <p:sldId id="406" r:id="rId28"/>
    <p:sldId id="317" r:id="rId29"/>
    <p:sldId id="318" r:id="rId30"/>
    <p:sldId id="425" r:id="rId31"/>
    <p:sldId id="399" r:id="rId32"/>
    <p:sldId id="426" r:id="rId33"/>
    <p:sldId id="353" r:id="rId34"/>
    <p:sldId id="360" r:id="rId35"/>
    <p:sldId id="393" r:id="rId36"/>
    <p:sldId id="359" r:id="rId37"/>
    <p:sldId id="464" r:id="rId38"/>
    <p:sldId id="262" r:id="rId39"/>
    <p:sldId id="269" r:id="rId40"/>
    <p:sldId id="432" r:id="rId41"/>
    <p:sldId id="378" r:id="rId42"/>
    <p:sldId id="409" r:id="rId43"/>
    <p:sldId id="397" r:id="rId44"/>
    <p:sldId id="459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891"/>
    <a:srgbClr val="D1780D"/>
    <a:srgbClr val="FF0000"/>
    <a:srgbClr val="FF9900"/>
    <a:srgbClr val="996633"/>
    <a:srgbClr val="C59EE2"/>
    <a:srgbClr val="006C31"/>
    <a:srgbClr val="A5D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85C131-A5F6-58F9-4990-DF77391D2B77}" v="1" dt="2024-09-02T20:19:14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6921" autoAdjust="0"/>
  </p:normalViewPr>
  <p:slideViewPr>
    <p:cSldViewPr snapToGrid="0">
      <p:cViewPr varScale="1">
        <p:scale>
          <a:sx n="39" d="100"/>
          <a:sy n="39" d="100"/>
        </p:scale>
        <p:origin x="133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ge, Stephanie" userId="S::slange@cvs.k12.mi.us::7fbb6011-ae3c-4fb0-8f86-8c12db8ea4e8" providerId="AD" clId="Web-{47358CF7-9535-F793-C681-9D158A8CD733}"/>
    <pc:docChg chg="modSld">
      <pc:chgData name="Lange, Stephanie" userId="S::slange@cvs.k12.mi.us::7fbb6011-ae3c-4fb0-8f86-8c12db8ea4e8" providerId="AD" clId="Web-{47358CF7-9535-F793-C681-9D158A8CD733}" dt="2024-08-28T07:32:40.248" v="29"/>
      <pc:docMkLst>
        <pc:docMk/>
      </pc:docMkLst>
      <pc:sldChg chg="addSp modSp">
        <pc:chgData name="Lange, Stephanie" userId="S::slange@cvs.k12.mi.us::7fbb6011-ae3c-4fb0-8f86-8c12db8ea4e8" providerId="AD" clId="Web-{47358CF7-9535-F793-C681-9D158A8CD733}" dt="2024-08-28T07:28:51.486" v="13"/>
        <pc:sldMkLst>
          <pc:docMk/>
          <pc:sldMk cId="0" sldId="305"/>
        </pc:sldMkLst>
        <pc:picChg chg="add mod">
          <ac:chgData name="Lange, Stephanie" userId="S::slange@cvs.k12.mi.us::7fbb6011-ae3c-4fb0-8f86-8c12db8ea4e8" providerId="AD" clId="Web-{47358CF7-9535-F793-C681-9D158A8CD733}" dt="2024-08-28T07:28:51.486" v="13"/>
          <ac:picMkLst>
            <pc:docMk/>
            <pc:sldMk cId="0" sldId="305"/>
            <ac:picMk id="2" creationId="{3EBBF102-26E9-3E30-CE72-3E5410CD9DF6}"/>
          </ac:picMkLst>
        </pc:picChg>
      </pc:sldChg>
      <pc:sldChg chg="modSp">
        <pc:chgData name="Lange, Stephanie" userId="S::slange@cvs.k12.mi.us::7fbb6011-ae3c-4fb0-8f86-8c12db8ea4e8" providerId="AD" clId="Web-{47358CF7-9535-F793-C681-9D158A8CD733}" dt="2024-08-28T07:27:18.217" v="8" actId="20577"/>
        <pc:sldMkLst>
          <pc:docMk/>
          <pc:sldMk cId="48324456" sldId="417"/>
        </pc:sldMkLst>
        <pc:graphicFrameChg chg="modGraphic">
          <ac:chgData name="Lange, Stephanie" userId="S::slange@cvs.k12.mi.us::7fbb6011-ae3c-4fb0-8f86-8c12db8ea4e8" providerId="AD" clId="Web-{47358CF7-9535-F793-C681-9D158A8CD733}" dt="2024-08-28T07:27:18.217" v="8" actId="20577"/>
          <ac:graphicFrameMkLst>
            <pc:docMk/>
            <pc:sldMk cId="48324456" sldId="417"/>
            <ac:graphicFrameMk id="5" creationId="{94CD8002-2EF2-F5D7-3819-BFA21A025C7B}"/>
          </ac:graphicFrameMkLst>
        </pc:graphicFrameChg>
      </pc:sldChg>
      <pc:sldChg chg="addSp modSp">
        <pc:chgData name="Lange, Stephanie" userId="S::slange@cvs.k12.mi.us::7fbb6011-ae3c-4fb0-8f86-8c12db8ea4e8" providerId="AD" clId="Web-{47358CF7-9535-F793-C681-9D158A8CD733}" dt="2024-08-28T07:31:38.182" v="28" actId="20577"/>
        <pc:sldMkLst>
          <pc:docMk/>
          <pc:sldMk cId="1026056934" sldId="420"/>
        </pc:sldMkLst>
        <pc:spChg chg="mod">
          <ac:chgData name="Lange, Stephanie" userId="S::slange@cvs.k12.mi.us::7fbb6011-ae3c-4fb0-8f86-8c12db8ea4e8" providerId="AD" clId="Web-{47358CF7-9535-F793-C681-9D158A8CD733}" dt="2024-08-28T07:30:53.306" v="17" actId="14100"/>
          <ac:spMkLst>
            <pc:docMk/>
            <pc:sldMk cId="1026056934" sldId="420"/>
            <ac:spMk id="2" creationId="{62B037C5-D93E-4153-AA6C-ED5EFC19C33F}"/>
          </ac:spMkLst>
        </pc:spChg>
        <pc:spChg chg="mod">
          <ac:chgData name="Lange, Stephanie" userId="S::slange@cvs.k12.mi.us::7fbb6011-ae3c-4fb0-8f86-8c12db8ea4e8" providerId="AD" clId="Web-{47358CF7-9535-F793-C681-9D158A8CD733}" dt="2024-08-28T07:31:38.182" v="28" actId="20577"/>
          <ac:spMkLst>
            <pc:docMk/>
            <pc:sldMk cId="1026056934" sldId="420"/>
            <ac:spMk id="4" creationId="{D8C6FA8E-902B-B590-8BEF-56BD2B29D408}"/>
          </ac:spMkLst>
        </pc:spChg>
        <pc:picChg chg="add mod">
          <ac:chgData name="Lange, Stephanie" userId="S::slange@cvs.k12.mi.us::7fbb6011-ae3c-4fb0-8f86-8c12db8ea4e8" providerId="AD" clId="Web-{47358CF7-9535-F793-C681-9D158A8CD733}" dt="2024-08-28T07:31:26.135" v="23" actId="1076"/>
          <ac:picMkLst>
            <pc:docMk/>
            <pc:sldMk cId="1026056934" sldId="420"/>
            <ac:picMk id="5" creationId="{D271C215-D107-54F1-AFD6-7E9843A2107D}"/>
          </ac:picMkLst>
        </pc:picChg>
      </pc:sldChg>
      <pc:sldChg chg="mod setBg">
        <pc:chgData name="Lange, Stephanie" userId="S::slange@cvs.k12.mi.us::7fbb6011-ae3c-4fb0-8f86-8c12db8ea4e8" providerId="AD" clId="Web-{47358CF7-9535-F793-C681-9D158A8CD733}" dt="2024-08-28T07:32:40.248" v="29"/>
        <pc:sldMkLst>
          <pc:docMk/>
          <pc:sldMk cId="469225838" sldId="421"/>
        </pc:sldMkLst>
      </pc:sldChg>
    </pc:docChg>
  </pc:docChgLst>
  <pc:docChgLst>
    <pc:chgData name="Lange, Stephanie" userId="S::slange@cvs.k12.mi.us::7fbb6011-ae3c-4fb0-8f86-8c12db8ea4e8" providerId="AD" clId="Web-{8CAB2D0F-11A3-596E-21CB-CC6281CE1174}"/>
    <pc:docChg chg="modSld">
      <pc:chgData name="Lange, Stephanie" userId="S::slange@cvs.k12.mi.us::7fbb6011-ae3c-4fb0-8f86-8c12db8ea4e8" providerId="AD" clId="Web-{8CAB2D0F-11A3-596E-21CB-CC6281CE1174}" dt="2024-08-27T15:22:07.397" v="360" actId="20577"/>
      <pc:docMkLst>
        <pc:docMk/>
      </pc:docMkLst>
      <pc:sldChg chg="modSp modNotes">
        <pc:chgData name="Lange, Stephanie" userId="S::slange@cvs.k12.mi.us::7fbb6011-ae3c-4fb0-8f86-8c12db8ea4e8" providerId="AD" clId="Web-{8CAB2D0F-11A3-596E-21CB-CC6281CE1174}" dt="2024-08-27T15:19:55.879" v="357" actId="20577"/>
        <pc:sldMkLst>
          <pc:docMk/>
          <pc:sldMk cId="0" sldId="274"/>
        </pc:sldMkLst>
        <pc:spChg chg="mod">
          <ac:chgData name="Lange, Stephanie" userId="S::slange@cvs.k12.mi.us::7fbb6011-ae3c-4fb0-8f86-8c12db8ea4e8" providerId="AD" clId="Web-{8CAB2D0F-11A3-596E-21CB-CC6281CE1174}" dt="2024-08-27T15:16:55.454" v="290" actId="20577"/>
          <ac:spMkLst>
            <pc:docMk/>
            <pc:sldMk cId="0" sldId="274"/>
            <ac:spMk id="2" creationId="{00000000-0000-0000-0000-000000000000}"/>
          </ac:spMkLst>
        </pc:spChg>
        <pc:spChg chg="mod">
          <ac:chgData name="Lange, Stephanie" userId="S::slange@cvs.k12.mi.us::7fbb6011-ae3c-4fb0-8f86-8c12db8ea4e8" providerId="AD" clId="Web-{8CAB2D0F-11A3-596E-21CB-CC6281CE1174}" dt="2024-08-27T15:19:55.879" v="357" actId="20577"/>
          <ac:spMkLst>
            <pc:docMk/>
            <pc:sldMk cId="0" sldId="274"/>
            <ac:spMk id="3" creationId="{00000000-0000-0000-0000-000000000000}"/>
          </ac:spMkLst>
        </pc:spChg>
        <pc:spChg chg="mod">
          <ac:chgData name="Lange, Stephanie" userId="S::slange@cvs.k12.mi.us::7fbb6011-ae3c-4fb0-8f86-8c12db8ea4e8" providerId="AD" clId="Web-{8CAB2D0F-11A3-596E-21CB-CC6281CE1174}" dt="2024-08-27T15:18:05.206" v="300" actId="20577"/>
          <ac:spMkLst>
            <pc:docMk/>
            <pc:sldMk cId="0" sldId="274"/>
            <ac:spMk id="21508" creationId="{00000000-0000-0000-0000-000000000000}"/>
          </ac:spMkLst>
        </pc:spChg>
      </pc:sldChg>
      <pc:sldChg chg="modSp">
        <pc:chgData name="Lange, Stephanie" userId="S::slange@cvs.k12.mi.us::7fbb6011-ae3c-4fb0-8f86-8c12db8ea4e8" providerId="AD" clId="Web-{8CAB2D0F-11A3-596E-21CB-CC6281CE1174}" dt="2024-08-27T15:22:07.397" v="360" actId="20577"/>
        <pc:sldMkLst>
          <pc:docMk/>
          <pc:sldMk cId="0" sldId="305"/>
        </pc:sldMkLst>
        <pc:spChg chg="mod">
          <ac:chgData name="Lange, Stephanie" userId="S::slange@cvs.k12.mi.us::7fbb6011-ae3c-4fb0-8f86-8c12db8ea4e8" providerId="AD" clId="Web-{8CAB2D0F-11A3-596E-21CB-CC6281CE1174}" dt="2024-08-27T15:22:07.397" v="360" actId="20577"/>
          <ac:spMkLst>
            <pc:docMk/>
            <pc:sldMk cId="0" sldId="305"/>
            <ac:spMk id="3" creationId="{00000000-0000-0000-0000-000000000000}"/>
          </ac:spMkLst>
        </pc:spChg>
      </pc:sldChg>
    </pc:docChg>
  </pc:docChgLst>
  <pc:docChgLst>
    <pc:chgData name="Lange, Stephanie" userId="7fbb6011-ae3c-4fb0-8f86-8c12db8ea4e8" providerId="ADAL" clId="{44B4E858-9026-4DC5-A8AB-A49CFA0F5BFC}"/>
    <pc:docChg chg="custSel modSld">
      <pc:chgData name="Lange, Stephanie" userId="7fbb6011-ae3c-4fb0-8f86-8c12db8ea4e8" providerId="ADAL" clId="{44B4E858-9026-4DC5-A8AB-A49CFA0F5BFC}" dt="2024-08-28T07:36:33.680" v="97" actId="14100"/>
      <pc:docMkLst>
        <pc:docMk/>
      </pc:docMkLst>
      <pc:sldChg chg="modNotes">
        <pc:chgData name="Lange, Stephanie" userId="7fbb6011-ae3c-4fb0-8f86-8c12db8ea4e8" providerId="ADAL" clId="{44B4E858-9026-4DC5-A8AB-A49CFA0F5BFC}" dt="2024-08-28T07:33:29.390" v="1" actId="27636"/>
        <pc:sldMkLst>
          <pc:docMk/>
          <pc:sldMk cId="0" sldId="353"/>
        </pc:sldMkLst>
      </pc:sldChg>
      <pc:sldChg chg="modNotes">
        <pc:chgData name="Lange, Stephanie" userId="7fbb6011-ae3c-4fb0-8f86-8c12db8ea4e8" providerId="ADAL" clId="{44B4E858-9026-4DC5-A8AB-A49CFA0F5BFC}" dt="2024-08-28T07:33:29.406" v="2" actId="27636"/>
        <pc:sldMkLst>
          <pc:docMk/>
          <pc:sldMk cId="0" sldId="359"/>
        </pc:sldMkLst>
      </pc:sldChg>
      <pc:sldChg chg="modSp mod">
        <pc:chgData name="Lange, Stephanie" userId="7fbb6011-ae3c-4fb0-8f86-8c12db8ea4e8" providerId="ADAL" clId="{44B4E858-9026-4DC5-A8AB-A49CFA0F5BFC}" dt="2024-08-28T07:34:26.414" v="84" actId="14100"/>
        <pc:sldMkLst>
          <pc:docMk/>
          <pc:sldMk cId="0" sldId="404"/>
        </pc:sldMkLst>
        <pc:picChg chg="mod">
          <ac:chgData name="Lange, Stephanie" userId="7fbb6011-ae3c-4fb0-8f86-8c12db8ea4e8" providerId="ADAL" clId="{44B4E858-9026-4DC5-A8AB-A49CFA0F5BFC}" dt="2024-08-28T07:34:26.414" v="84" actId="14100"/>
          <ac:picMkLst>
            <pc:docMk/>
            <pc:sldMk cId="0" sldId="404"/>
            <ac:picMk id="3" creationId="{072F3FEC-AC78-DB63-98CF-0F00004374D1}"/>
          </ac:picMkLst>
        </pc:picChg>
      </pc:sldChg>
      <pc:sldChg chg="setBg">
        <pc:chgData name="Lange, Stephanie" userId="7fbb6011-ae3c-4fb0-8f86-8c12db8ea4e8" providerId="ADAL" clId="{44B4E858-9026-4DC5-A8AB-A49CFA0F5BFC}" dt="2024-08-28T07:33:49.836" v="81"/>
        <pc:sldMkLst>
          <pc:docMk/>
          <pc:sldMk cId="469225838" sldId="421"/>
        </pc:sldMkLst>
      </pc:sldChg>
      <pc:sldChg chg="modSp mod">
        <pc:chgData name="Lange, Stephanie" userId="7fbb6011-ae3c-4fb0-8f86-8c12db8ea4e8" providerId="ADAL" clId="{44B4E858-9026-4DC5-A8AB-A49CFA0F5BFC}" dt="2024-08-28T07:36:33.680" v="97" actId="14100"/>
        <pc:sldMkLst>
          <pc:docMk/>
          <pc:sldMk cId="1789499001" sldId="431"/>
        </pc:sldMkLst>
        <pc:spChg chg="mod">
          <ac:chgData name="Lange, Stephanie" userId="7fbb6011-ae3c-4fb0-8f86-8c12db8ea4e8" providerId="ADAL" clId="{44B4E858-9026-4DC5-A8AB-A49CFA0F5BFC}" dt="2024-08-28T07:35:29.866" v="88" actId="1582"/>
          <ac:spMkLst>
            <pc:docMk/>
            <pc:sldMk cId="1789499001" sldId="431"/>
            <ac:spMk id="25602" creationId="{00000000-0000-0000-0000-000000000000}"/>
          </ac:spMkLst>
        </pc:spChg>
        <pc:picChg chg="mod">
          <ac:chgData name="Lange, Stephanie" userId="7fbb6011-ae3c-4fb0-8f86-8c12db8ea4e8" providerId="ADAL" clId="{44B4E858-9026-4DC5-A8AB-A49CFA0F5BFC}" dt="2024-08-28T07:36:20.325" v="93" actId="1076"/>
          <ac:picMkLst>
            <pc:docMk/>
            <pc:sldMk cId="1789499001" sldId="431"/>
            <ac:picMk id="7" creationId="{00000000-0000-0000-0000-000000000000}"/>
          </ac:picMkLst>
        </pc:picChg>
        <pc:picChg chg="mod">
          <ac:chgData name="Lange, Stephanie" userId="7fbb6011-ae3c-4fb0-8f86-8c12db8ea4e8" providerId="ADAL" clId="{44B4E858-9026-4DC5-A8AB-A49CFA0F5BFC}" dt="2024-08-28T07:36:25.709" v="95" actId="14100"/>
          <ac:picMkLst>
            <pc:docMk/>
            <pc:sldMk cId="1789499001" sldId="431"/>
            <ac:picMk id="31749" creationId="{00000000-0000-0000-0000-000000000000}"/>
          </ac:picMkLst>
        </pc:picChg>
        <pc:picChg chg="mod">
          <ac:chgData name="Lange, Stephanie" userId="7fbb6011-ae3c-4fb0-8f86-8c12db8ea4e8" providerId="ADAL" clId="{44B4E858-9026-4DC5-A8AB-A49CFA0F5BFC}" dt="2024-08-28T07:36:33.680" v="97" actId="14100"/>
          <ac:picMkLst>
            <pc:docMk/>
            <pc:sldMk cId="1789499001" sldId="431"/>
            <ac:picMk id="31750" creationId="{00000000-0000-0000-0000-000000000000}"/>
          </ac:picMkLst>
        </pc:picChg>
      </pc:sldChg>
    </pc:docChg>
  </pc:docChgLst>
  <pc:docChgLst>
    <pc:chgData name="Lange, Stephanie" userId="S::slange@cvs.k12.mi.us::7fbb6011-ae3c-4fb0-8f86-8c12db8ea4e8" providerId="AD" clId="Web-{1885C131-A5F6-58F9-4990-DF77391D2B77}"/>
    <pc:docChg chg="modSld">
      <pc:chgData name="Lange, Stephanie" userId="S::slange@cvs.k12.mi.us::7fbb6011-ae3c-4fb0-8f86-8c12db8ea4e8" providerId="AD" clId="Web-{1885C131-A5F6-58F9-4990-DF77391D2B77}" dt="2024-09-02T20:19:14.922" v="0" actId="20577"/>
      <pc:docMkLst>
        <pc:docMk/>
      </pc:docMkLst>
      <pc:sldChg chg="modSp">
        <pc:chgData name="Lange, Stephanie" userId="S::slange@cvs.k12.mi.us::7fbb6011-ae3c-4fb0-8f86-8c12db8ea4e8" providerId="AD" clId="Web-{1885C131-A5F6-58F9-4990-DF77391D2B77}" dt="2024-09-02T20:19:14.922" v="0" actId="20577"/>
        <pc:sldMkLst>
          <pc:docMk/>
          <pc:sldMk cId="0" sldId="274"/>
        </pc:sldMkLst>
        <pc:spChg chg="mod">
          <ac:chgData name="Lange, Stephanie" userId="S::slange@cvs.k12.mi.us::7fbb6011-ae3c-4fb0-8f86-8c12db8ea4e8" providerId="AD" clId="Web-{1885C131-A5F6-58F9-4990-DF77391D2B77}" dt="2024-09-02T20:19:14.922" v="0" actId="20577"/>
          <ac:spMkLst>
            <pc:docMk/>
            <pc:sldMk cId="0" sldId="274"/>
            <ac:spMk id="2" creationId="{00000000-0000-0000-0000-000000000000}"/>
          </ac:spMkLst>
        </pc:spChg>
      </pc:sldChg>
    </pc:docChg>
  </pc:docChgLst>
</pc:chgInfo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dc.gov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dc.gov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3B135-8072-4588-8696-52FDDF74ABE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7F5A684E-3562-4732-9928-A8A5568761CE}">
      <dgm:prSet/>
      <dgm:spPr/>
      <dgm:t>
        <a:bodyPr/>
        <a:lstStyle/>
        <a:p>
          <a:pPr rtl="0"/>
          <a:r>
            <a:rPr lang="en-US" b="0" dirty="0">
              <a:latin typeface="Calibri"/>
              <a:cs typeface="Calibri"/>
            </a:rPr>
            <a:t>All prescription medication used in our country needs to be approved by a government agency, the Food and Drug Administration (FDA).</a:t>
          </a:r>
        </a:p>
      </dgm:t>
    </dgm:pt>
    <dgm:pt modelId="{AF1411F6-36E2-442E-B567-D327033FEAD8}" type="parTrans" cxnId="{A935B9E3-58D5-415A-AF6F-97CF4852B716}">
      <dgm:prSet/>
      <dgm:spPr/>
      <dgm:t>
        <a:bodyPr/>
        <a:lstStyle/>
        <a:p>
          <a:endParaRPr lang="en-US"/>
        </a:p>
      </dgm:t>
    </dgm:pt>
    <dgm:pt modelId="{FF7CD49C-E471-43BD-934B-97D19CB8A3A3}" type="sibTrans" cxnId="{A935B9E3-58D5-415A-AF6F-97CF4852B716}">
      <dgm:prSet/>
      <dgm:spPr/>
      <dgm:t>
        <a:bodyPr/>
        <a:lstStyle/>
        <a:p>
          <a:endParaRPr lang="en-US"/>
        </a:p>
      </dgm:t>
    </dgm:pt>
    <dgm:pt modelId="{01968C09-CB24-429B-8A59-E0708C04BF1D}">
      <dgm:prSet/>
      <dgm:spPr/>
      <dgm:t>
        <a:bodyPr/>
        <a:lstStyle/>
        <a:p>
          <a:r>
            <a:rPr lang="en-US" b="0" dirty="0">
              <a:latin typeface="Calibri"/>
              <a:cs typeface="Calibri"/>
            </a:rPr>
            <a:t>The FDA makes sure that medications are safe and effective AND that the benefits are greater than the risks.</a:t>
          </a:r>
        </a:p>
      </dgm:t>
    </dgm:pt>
    <dgm:pt modelId="{AAE8BF8F-18FD-4434-AA15-46FFC0CB8993}" type="parTrans" cxnId="{6BB6086E-9967-4476-B1C5-AAF9B65DBAAE}">
      <dgm:prSet/>
      <dgm:spPr/>
      <dgm:t>
        <a:bodyPr/>
        <a:lstStyle/>
        <a:p>
          <a:endParaRPr lang="en-US"/>
        </a:p>
      </dgm:t>
    </dgm:pt>
    <dgm:pt modelId="{F48C5D5F-B849-49A9-B480-13366B2F3DC5}" type="sibTrans" cxnId="{6BB6086E-9967-4476-B1C5-AAF9B65DBAAE}">
      <dgm:prSet/>
      <dgm:spPr/>
      <dgm:t>
        <a:bodyPr/>
        <a:lstStyle/>
        <a:p>
          <a:endParaRPr lang="en-US"/>
        </a:p>
      </dgm:t>
    </dgm:pt>
    <dgm:pt modelId="{B50864F3-937A-4315-9211-1B4CB8E8650E}">
      <dgm:prSet/>
      <dgm:spPr/>
      <dgm:t>
        <a:bodyPr/>
        <a:lstStyle/>
        <a:p>
          <a:pPr rtl="0"/>
          <a:r>
            <a:rPr lang="en-US" b="0" dirty="0">
              <a:latin typeface="Calibri"/>
              <a:cs typeface="Calibri"/>
            </a:rPr>
            <a:t>The FDA has NOT approved the cannabis plant itself for any health condition. </a:t>
          </a:r>
        </a:p>
      </dgm:t>
    </dgm:pt>
    <dgm:pt modelId="{3F342266-BBE0-4114-B451-8F38B7E69B82}" type="parTrans" cxnId="{A77D87AE-A4E6-47E0-A9B8-8CE3DC0B24F9}">
      <dgm:prSet/>
      <dgm:spPr/>
      <dgm:t>
        <a:bodyPr/>
        <a:lstStyle/>
        <a:p>
          <a:endParaRPr lang="en-US"/>
        </a:p>
      </dgm:t>
    </dgm:pt>
    <dgm:pt modelId="{8DEF5C3B-83F6-4EF1-97FF-51DD701C3987}" type="sibTrans" cxnId="{A77D87AE-A4E6-47E0-A9B8-8CE3DC0B24F9}">
      <dgm:prSet/>
      <dgm:spPr/>
      <dgm:t>
        <a:bodyPr/>
        <a:lstStyle/>
        <a:p>
          <a:endParaRPr lang="en-US"/>
        </a:p>
      </dgm:t>
    </dgm:pt>
    <dgm:pt modelId="{8117C29F-18E4-4B4C-A9BF-271CC1767744}">
      <dgm:prSet/>
      <dgm:spPr/>
      <dgm:t>
        <a:bodyPr/>
        <a:lstStyle/>
        <a:p>
          <a:r>
            <a:rPr lang="en-US" b="0" dirty="0">
              <a:latin typeface="Calibri"/>
              <a:cs typeface="Calibri"/>
            </a:rPr>
            <a:t>There are real health risks associated with using cannabis products. </a:t>
          </a:r>
        </a:p>
      </dgm:t>
    </dgm:pt>
    <dgm:pt modelId="{2AA038CB-E4BF-4D3C-A82A-D9199DC4027A}" type="parTrans" cxnId="{D0FC44AE-61C9-4B39-8813-B19E6609A34E}">
      <dgm:prSet/>
      <dgm:spPr/>
      <dgm:t>
        <a:bodyPr/>
        <a:lstStyle/>
        <a:p>
          <a:endParaRPr lang="en-US"/>
        </a:p>
      </dgm:t>
    </dgm:pt>
    <dgm:pt modelId="{6D001B0D-8144-4623-96B3-C02FB3A44E72}" type="sibTrans" cxnId="{D0FC44AE-61C9-4B39-8813-B19E6609A34E}">
      <dgm:prSet/>
      <dgm:spPr/>
      <dgm:t>
        <a:bodyPr/>
        <a:lstStyle/>
        <a:p>
          <a:endParaRPr lang="en-US"/>
        </a:p>
      </dgm:t>
    </dgm:pt>
    <dgm:pt modelId="{CE645560-5DD8-44EB-BC86-11DE63F4D592}" type="pres">
      <dgm:prSet presAssocID="{8B33B135-8072-4588-8696-52FDDF74ABEB}" presName="linear" presStyleCnt="0">
        <dgm:presLayoutVars>
          <dgm:animLvl val="lvl"/>
          <dgm:resizeHandles val="exact"/>
        </dgm:presLayoutVars>
      </dgm:prSet>
      <dgm:spPr/>
    </dgm:pt>
    <dgm:pt modelId="{FE82C12D-273A-467B-B7D6-4869A43F25C3}" type="pres">
      <dgm:prSet presAssocID="{7F5A684E-3562-4732-9928-A8A556876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F2172A6-715F-4A32-8B37-D063799EE1DB}" type="pres">
      <dgm:prSet presAssocID="{FF7CD49C-E471-43BD-934B-97D19CB8A3A3}" presName="spacer" presStyleCnt="0"/>
      <dgm:spPr/>
    </dgm:pt>
    <dgm:pt modelId="{297A5603-491A-4C57-9965-B5CB619282A6}" type="pres">
      <dgm:prSet presAssocID="{01968C09-CB24-429B-8A59-E0708C04BF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FCE206-EFAB-47B9-BF4D-0692EEFDFEB4}" type="pres">
      <dgm:prSet presAssocID="{F48C5D5F-B849-49A9-B480-13366B2F3DC5}" presName="spacer" presStyleCnt="0"/>
      <dgm:spPr/>
    </dgm:pt>
    <dgm:pt modelId="{82E0BE64-E88A-4A8A-8056-E4CE0BEEBC6D}" type="pres">
      <dgm:prSet presAssocID="{B50864F3-937A-4315-9211-1B4CB8E8650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787BE58-0C13-4E56-A2D3-704614DF4EEC}" type="pres">
      <dgm:prSet presAssocID="{8DEF5C3B-83F6-4EF1-97FF-51DD701C3987}" presName="spacer" presStyleCnt="0"/>
      <dgm:spPr/>
    </dgm:pt>
    <dgm:pt modelId="{6D7E31AE-2030-4E5A-AA5E-92323ACFAAB4}" type="pres">
      <dgm:prSet presAssocID="{8117C29F-18E4-4B4C-A9BF-271CC176774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AD2A28-6BDB-4F9A-9B2B-FE51F250818B}" type="presOf" srcId="{7F5A684E-3562-4732-9928-A8A5568761CE}" destId="{FE82C12D-273A-467B-B7D6-4869A43F25C3}" srcOrd="0" destOrd="0" presId="urn:microsoft.com/office/officeart/2005/8/layout/vList2"/>
    <dgm:cxn modelId="{6BB6086E-9967-4476-B1C5-AAF9B65DBAAE}" srcId="{8B33B135-8072-4588-8696-52FDDF74ABEB}" destId="{01968C09-CB24-429B-8A59-E0708C04BF1D}" srcOrd="1" destOrd="0" parTransId="{AAE8BF8F-18FD-4434-AA15-46FFC0CB8993}" sibTransId="{F48C5D5F-B849-49A9-B480-13366B2F3DC5}"/>
    <dgm:cxn modelId="{D0FC44AE-61C9-4B39-8813-B19E6609A34E}" srcId="{8B33B135-8072-4588-8696-52FDDF74ABEB}" destId="{8117C29F-18E4-4B4C-A9BF-271CC1767744}" srcOrd="3" destOrd="0" parTransId="{2AA038CB-E4BF-4D3C-A82A-D9199DC4027A}" sibTransId="{6D001B0D-8144-4623-96B3-C02FB3A44E72}"/>
    <dgm:cxn modelId="{A77D87AE-A4E6-47E0-A9B8-8CE3DC0B24F9}" srcId="{8B33B135-8072-4588-8696-52FDDF74ABEB}" destId="{B50864F3-937A-4315-9211-1B4CB8E8650E}" srcOrd="2" destOrd="0" parTransId="{3F342266-BBE0-4114-B451-8F38B7E69B82}" sibTransId="{8DEF5C3B-83F6-4EF1-97FF-51DD701C3987}"/>
    <dgm:cxn modelId="{73B5A6C6-2BE9-4955-BE49-E8DB5D69B359}" type="presOf" srcId="{B50864F3-937A-4315-9211-1B4CB8E8650E}" destId="{82E0BE64-E88A-4A8A-8056-E4CE0BEEBC6D}" srcOrd="0" destOrd="0" presId="urn:microsoft.com/office/officeart/2005/8/layout/vList2"/>
    <dgm:cxn modelId="{E8A725C7-55E7-44F1-BE85-A86D47F030AE}" type="presOf" srcId="{8B33B135-8072-4588-8696-52FDDF74ABEB}" destId="{CE645560-5DD8-44EB-BC86-11DE63F4D592}" srcOrd="0" destOrd="0" presId="urn:microsoft.com/office/officeart/2005/8/layout/vList2"/>
    <dgm:cxn modelId="{E2C425C9-0C93-4C42-A25D-4EA330D52BB1}" type="presOf" srcId="{8117C29F-18E4-4B4C-A9BF-271CC1767744}" destId="{6D7E31AE-2030-4E5A-AA5E-92323ACFAAB4}" srcOrd="0" destOrd="0" presId="urn:microsoft.com/office/officeart/2005/8/layout/vList2"/>
    <dgm:cxn modelId="{300C98D8-03C7-4EC7-AD9E-CBF2A33BE175}" type="presOf" srcId="{01968C09-CB24-429B-8A59-E0708C04BF1D}" destId="{297A5603-491A-4C57-9965-B5CB619282A6}" srcOrd="0" destOrd="0" presId="urn:microsoft.com/office/officeart/2005/8/layout/vList2"/>
    <dgm:cxn modelId="{A935B9E3-58D5-415A-AF6F-97CF4852B716}" srcId="{8B33B135-8072-4588-8696-52FDDF74ABEB}" destId="{7F5A684E-3562-4732-9928-A8A5568761CE}" srcOrd="0" destOrd="0" parTransId="{AF1411F6-36E2-442E-B567-D327033FEAD8}" sibTransId="{FF7CD49C-E471-43BD-934B-97D19CB8A3A3}"/>
    <dgm:cxn modelId="{42250510-ADBD-4933-9093-0B12D7FD5E89}" type="presParOf" srcId="{CE645560-5DD8-44EB-BC86-11DE63F4D592}" destId="{FE82C12D-273A-467B-B7D6-4869A43F25C3}" srcOrd="0" destOrd="0" presId="urn:microsoft.com/office/officeart/2005/8/layout/vList2"/>
    <dgm:cxn modelId="{C55AB5D6-4162-4379-8FFA-B0265FC038ED}" type="presParOf" srcId="{CE645560-5DD8-44EB-BC86-11DE63F4D592}" destId="{DF2172A6-715F-4A32-8B37-D063799EE1DB}" srcOrd="1" destOrd="0" presId="urn:microsoft.com/office/officeart/2005/8/layout/vList2"/>
    <dgm:cxn modelId="{37C3D5D0-C2A1-46B6-BDB6-4D642D984D07}" type="presParOf" srcId="{CE645560-5DD8-44EB-BC86-11DE63F4D592}" destId="{297A5603-491A-4C57-9965-B5CB619282A6}" srcOrd="2" destOrd="0" presId="urn:microsoft.com/office/officeart/2005/8/layout/vList2"/>
    <dgm:cxn modelId="{6463971D-44DD-40A2-8B86-1F98ECB45696}" type="presParOf" srcId="{CE645560-5DD8-44EB-BC86-11DE63F4D592}" destId="{10FCE206-EFAB-47B9-BF4D-0692EEFDFEB4}" srcOrd="3" destOrd="0" presId="urn:microsoft.com/office/officeart/2005/8/layout/vList2"/>
    <dgm:cxn modelId="{C0FD352D-1267-4DF8-8A86-1F61B5EC738C}" type="presParOf" srcId="{CE645560-5DD8-44EB-BC86-11DE63F4D592}" destId="{82E0BE64-E88A-4A8A-8056-E4CE0BEEBC6D}" srcOrd="4" destOrd="0" presId="urn:microsoft.com/office/officeart/2005/8/layout/vList2"/>
    <dgm:cxn modelId="{53EC345B-CA24-4DF2-8F68-D8C509F2F98D}" type="presParOf" srcId="{CE645560-5DD8-44EB-BC86-11DE63F4D592}" destId="{9787BE58-0C13-4E56-A2D3-704614DF4EEC}" srcOrd="5" destOrd="0" presId="urn:microsoft.com/office/officeart/2005/8/layout/vList2"/>
    <dgm:cxn modelId="{0A3B2467-4F19-47A9-BDF7-F104068C536E}" type="presParOf" srcId="{CE645560-5DD8-44EB-BC86-11DE63F4D592}" destId="{6D7E31AE-2030-4E5A-AA5E-92323ACFAA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B2E2E4-4A86-4D7F-B113-CC37A9665229}" type="doc">
      <dgm:prSet loTypeId="urn:microsoft.com/office/officeart/2005/8/layout/process4" loCatId="process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177016CA-3D19-41D6-A3A0-487CAC423830}">
      <dgm:prSet/>
      <dgm:spPr/>
      <dgm:t>
        <a:bodyPr/>
        <a:lstStyle/>
        <a:p>
          <a:pPr rtl="0"/>
          <a:r>
            <a:rPr lang="en-US" b="1" dirty="0">
              <a:latin typeface="Calibri"/>
              <a:cs typeface="Calibri"/>
            </a:rPr>
            <a:t>Some states, including Michigan, now allow marijuana (THC/Cannabis) to be used by people 21 and older.</a:t>
          </a:r>
          <a:endParaRPr lang="en-US" dirty="0">
            <a:latin typeface="Calibri"/>
            <a:cs typeface="Calibri"/>
          </a:endParaRPr>
        </a:p>
      </dgm:t>
    </dgm:pt>
    <dgm:pt modelId="{7B012170-7CE4-46E8-9855-A89B037E3F54}" type="parTrans" cxnId="{1BCDC468-2101-4C6B-9534-52B8B155227C}">
      <dgm:prSet/>
      <dgm:spPr/>
      <dgm:t>
        <a:bodyPr/>
        <a:lstStyle/>
        <a:p>
          <a:endParaRPr lang="en-US"/>
        </a:p>
      </dgm:t>
    </dgm:pt>
    <dgm:pt modelId="{FBE4B3DD-0C41-4C4C-85A3-90B55040D00D}" type="sibTrans" cxnId="{1BCDC468-2101-4C6B-9534-52B8B155227C}">
      <dgm:prSet/>
      <dgm:spPr/>
      <dgm:t>
        <a:bodyPr/>
        <a:lstStyle/>
        <a:p>
          <a:endParaRPr lang="en-US"/>
        </a:p>
      </dgm:t>
    </dgm:pt>
    <dgm:pt modelId="{67C3EE2A-31A8-4B83-B94F-5AD0010267A4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It is NOT LEGAL </a:t>
          </a:r>
          <a:endParaRPr lang="en-US" dirty="0">
            <a:latin typeface="Calibri"/>
            <a:cs typeface="Calibri"/>
          </a:endParaRPr>
        </a:p>
      </dgm:t>
    </dgm:pt>
    <dgm:pt modelId="{62412C19-ECE0-48AA-832B-C10DC2F74898}" type="parTrans" cxnId="{D4F4AE8C-5544-4807-8A98-45A9977C26B2}">
      <dgm:prSet/>
      <dgm:spPr/>
      <dgm:t>
        <a:bodyPr/>
        <a:lstStyle/>
        <a:p>
          <a:endParaRPr lang="en-US"/>
        </a:p>
      </dgm:t>
    </dgm:pt>
    <dgm:pt modelId="{5CCC172B-5586-4C1B-B2D6-0EAFF9E16A78}" type="sibTrans" cxnId="{D4F4AE8C-5544-4807-8A98-45A9977C26B2}">
      <dgm:prSet/>
      <dgm:spPr/>
      <dgm:t>
        <a:bodyPr/>
        <a:lstStyle/>
        <a:p>
          <a:endParaRPr lang="en-US"/>
        </a:p>
      </dgm:t>
    </dgm:pt>
    <dgm:pt modelId="{4B509152-F46B-4E43-97F2-D32DEB058931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to use marijuana under the age of 21.</a:t>
          </a:r>
          <a:endParaRPr lang="en-US" dirty="0">
            <a:latin typeface="Calibri"/>
            <a:cs typeface="Calibri"/>
          </a:endParaRPr>
        </a:p>
      </dgm:t>
    </dgm:pt>
    <dgm:pt modelId="{AF7B5D84-D461-48AC-9357-F66DB1E77C8D}" type="parTrans" cxnId="{B6D4935C-28F1-4484-9AF6-98DE96DE0002}">
      <dgm:prSet/>
      <dgm:spPr/>
      <dgm:t>
        <a:bodyPr/>
        <a:lstStyle/>
        <a:p>
          <a:endParaRPr lang="en-US"/>
        </a:p>
      </dgm:t>
    </dgm:pt>
    <dgm:pt modelId="{44948E8F-71DB-4053-9145-BE6759F849E4}" type="sibTrans" cxnId="{B6D4935C-28F1-4484-9AF6-98DE96DE0002}">
      <dgm:prSet/>
      <dgm:spPr/>
      <dgm:t>
        <a:bodyPr/>
        <a:lstStyle/>
        <a:p>
          <a:endParaRPr lang="en-US"/>
        </a:p>
      </dgm:t>
    </dgm:pt>
    <dgm:pt modelId="{EBB4A1CA-059B-4074-96AB-D8A1108DF069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to use marijuana in public, including near or at a school.</a:t>
          </a:r>
          <a:endParaRPr lang="en-US" dirty="0">
            <a:latin typeface="Calibri"/>
            <a:cs typeface="Calibri"/>
          </a:endParaRPr>
        </a:p>
      </dgm:t>
    </dgm:pt>
    <dgm:pt modelId="{3C908EBE-793C-4F29-873C-33760F4D2E25}" type="parTrans" cxnId="{DC4EA3FD-CFDC-4523-9624-4C054D10F694}">
      <dgm:prSet/>
      <dgm:spPr/>
      <dgm:t>
        <a:bodyPr/>
        <a:lstStyle/>
        <a:p>
          <a:endParaRPr lang="en-US"/>
        </a:p>
      </dgm:t>
    </dgm:pt>
    <dgm:pt modelId="{018047BA-50E9-48FF-A909-46BD1C0F23A9}" type="sibTrans" cxnId="{DC4EA3FD-CFDC-4523-9624-4C054D10F694}">
      <dgm:prSet/>
      <dgm:spPr/>
      <dgm:t>
        <a:bodyPr/>
        <a:lstStyle/>
        <a:p>
          <a:endParaRPr lang="en-US"/>
        </a:p>
      </dgm:t>
    </dgm:pt>
    <dgm:pt modelId="{69C4C19E-DFEB-457F-9BDF-3EC906D30C77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to drive after using marijuana.</a:t>
          </a:r>
          <a:endParaRPr lang="en-US" dirty="0">
            <a:latin typeface="Calibri"/>
            <a:cs typeface="Calibri"/>
          </a:endParaRPr>
        </a:p>
      </dgm:t>
    </dgm:pt>
    <dgm:pt modelId="{342FC111-ADEE-4E79-8B2F-BE31457201DB}" type="parTrans" cxnId="{4D7B5E8F-2E20-423E-9EB6-F707231DED44}">
      <dgm:prSet/>
      <dgm:spPr/>
      <dgm:t>
        <a:bodyPr/>
        <a:lstStyle/>
        <a:p>
          <a:endParaRPr lang="en-US"/>
        </a:p>
      </dgm:t>
    </dgm:pt>
    <dgm:pt modelId="{5066320B-4D2F-45C3-A4FD-B4373F24BA43}" type="sibTrans" cxnId="{4D7B5E8F-2E20-423E-9EB6-F707231DED44}">
      <dgm:prSet/>
      <dgm:spPr/>
      <dgm:t>
        <a:bodyPr/>
        <a:lstStyle/>
        <a:p>
          <a:endParaRPr lang="en-US"/>
        </a:p>
      </dgm:t>
    </dgm:pt>
    <dgm:pt modelId="{C7909CF8-A553-4F37-93A0-AF37CB6A68E4}" type="pres">
      <dgm:prSet presAssocID="{41B2E2E4-4A86-4D7F-B113-CC37A9665229}" presName="Name0" presStyleCnt="0">
        <dgm:presLayoutVars>
          <dgm:dir/>
          <dgm:animLvl val="lvl"/>
          <dgm:resizeHandles val="exact"/>
        </dgm:presLayoutVars>
      </dgm:prSet>
      <dgm:spPr/>
    </dgm:pt>
    <dgm:pt modelId="{9BEC7A33-1425-4589-8B3C-A32055B19E84}" type="pres">
      <dgm:prSet presAssocID="{67C3EE2A-31A8-4B83-B94F-5AD0010267A4}" presName="boxAndChildren" presStyleCnt="0"/>
      <dgm:spPr/>
    </dgm:pt>
    <dgm:pt modelId="{B420DA13-9568-46F9-9B4F-84DD299F12C1}" type="pres">
      <dgm:prSet presAssocID="{67C3EE2A-31A8-4B83-B94F-5AD0010267A4}" presName="parentTextBox" presStyleLbl="node1" presStyleIdx="0" presStyleCnt="2"/>
      <dgm:spPr/>
    </dgm:pt>
    <dgm:pt modelId="{797F2D60-3069-47D3-BE7D-057A9E915015}" type="pres">
      <dgm:prSet presAssocID="{67C3EE2A-31A8-4B83-B94F-5AD0010267A4}" presName="entireBox" presStyleLbl="node1" presStyleIdx="0" presStyleCnt="2"/>
      <dgm:spPr/>
    </dgm:pt>
    <dgm:pt modelId="{9D76099F-4359-460E-9518-F945EB6610B3}" type="pres">
      <dgm:prSet presAssocID="{67C3EE2A-31A8-4B83-B94F-5AD0010267A4}" presName="descendantBox" presStyleCnt="0"/>
      <dgm:spPr/>
    </dgm:pt>
    <dgm:pt modelId="{7515AB55-FC28-4A5D-AC39-01BE2397C256}" type="pres">
      <dgm:prSet presAssocID="{4B509152-F46B-4E43-97F2-D32DEB058931}" presName="childTextBox" presStyleLbl="fgAccFollowNode1" presStyleIdx="0" presStyleCnt="3">
        <dgm:presLayoutVars>
          <dgm:bulletEnabled val="1"/>
        </dgm:presLayoutVars>
      </dgm:prSet>
      <dgm:spPr/>
    </dgm:pt>
    <dgm:pt modelId="{7584E2C2-DFE0-4827-BE62-B3F32D2AEC35}" type="pres">
      <dgm:prSet presAssocID="{EBB4A1CA-059B-4074-96AB-D8A1108DF069}" presName="childTextBox" presStyleLbl="fgAccFollowNode1" presStyleIdx="1" presStyleCnt="3">
        <dgm:presLayoutVars>
          <dgm:bulletEnabled val="1"/>
        </dgm:presLayoutVars>
      </dgm:prSet>
      <dgm:spPr/>
    </dgm:pt>
    <dgm:pt modelId="{499DB652-1CBA-40BC-9CC5-64F45EEB19EC}" type="pres">
      <dgm:prSet presAssocID="{69C4C19E-DFEB-457F-9BDF-3EC906D30C77}" presName="childTextBox" presStyleLbl="fgAccFollowNode1" presStyleIdx="2" presStyleCnt="3">
        <dgm:presLayoutVars>
          <dgm:bulletEnabled val="1"/>
        </dgm:presLayoutVars>
      </dgm:prSet>
      <dgm:spPr/>
    </dgm:pt>
    <dgm:pt modelId="{45451DFC-FEB6-4CFD-BB55-F9255BD43355}" type="pres">
      <dgm:prSet presAssocID="{FBE4B3DD-0C41-4C4C-85A3-90B55040D00D}" presName="sp" presStyleCnt="0"/>
      <dgm:spPr/>
    </dgm:pt>
    <dgm:pt modelId="{1159E9D9-F158-40F1-B005-74B4593B2846}" type="pres">
      <dgm:prSet presAssocID="{177016CA-3D19-41D6-A3A0-487CAC423830}" presName="arrowAndChildren" presStyleCnt="0"/>
      <dgm:spPr/>
    </dgm:pt>
    <dgm:pt modelId="{79AECB6C-ABF5-40EE-B1C2-26F9E18CF521}" type="pres">
      <dgm:prSet presAssocID="{177016CA-3D19-41D6-A3A0-487CAC423830}" presName="parentTextArrow" presStyleLbl="node1" presStyleIdx="1" presStyleCnt="2"/>
      <dgm:spPr/>
    </dgm:pt>
  </dgm:ptLst>
  <dgm:cxnLst>
    <dgm:cxn modelId="{855FAE01-97C8-4359-A21C-2564D318DBD1}" type="presOf" srcId="{67C3EE2A-31A8-4B83-B94F-5AD0010267A4}" destId="{B420DA13-9568-46F9-9B4F-84DD299F12C1}" srcOrd="0" destOrd="0" presId="urn:microsoft.com/office/officeart/2005/8/layout/process4"/>
    <dgm:cxn modelId="{F0662A3F-1EC9-4380-8F8C-BB6B9C18AEAD}" type="presOf" srcId="{67C3EE2A-31A8-4B83-B94F-5AD0010267A4}" destId="{797F2D60-3069-47D3-BE7D-057A9E915015}" srcOrd="1" destOrd="0" presId="urn:microsoft.com/office/officeart/2005/8/layout/process4"/>
    <dgm:cxn modelId="{B6D4935C-28F1-4484-9AF6-98DE96DE0002}" srcId="{67C3EE2A-31A8-4B83-B94F-5AD0010267A4}" destId="{4B509152-F46B-4E43-97F2-D32DEB058931}" srcOrd="0" destOrd="0" parTransId="{AF7B5D84-D461-48AC-9357-F66DB1E77C8D}" sibTransId="{44948E8F-71DB-4053-9145-BE6759F849E4}"/>
    <dgm:cxn modelId="{1ADA1045-A8E1-4D3D-AF08-F03A6E3840FC}" type="presOf" srcId="{EBB4A1CA-059B-4074-96AB-D8A1108DF069}" destId="{7584E2C2-DFE0-4827-BE62-B3F32D2AEC35}" srcOrd="0" destOrd="0" presId="urn:microsoft.com/office/officeart/2005/8/layout/process4"/>
    <dgm:cxn modelId="{1BCDC468-2101-4C6B-9534-52B8B155227C}" srcId="{41B2E2E4-4A86-4D7F-B113-CC37A9665229}" destId="{177016CA-3D19-41D6-A3A0-487CAC423830}" srcOrd="0" destOrd="0" parTransId="{7B012170-7CE4-46E8-9855-A89B037E3F54}" sibTransId="{FBE4B3DD-0C41-4C4C-85A3-90B55040D00D}"/>
    <dgm:cxn modelId="{17A77373-2FAE-448C-ACFA-0BFEEBE0CF41}" type="presOf" srcId="{41B2E2E4-4A86-4D7F-B113-CC37A9665229}" destId="{C7909CF8-A553-4F37-93A0-AF37CB6A68E4}" srcOrd="0" destOrd="0" presId="urn:microsoft.com/office/officeart/2005/8/layout/process4"/>
    <dgm:cxn modelId="{FBE09057-C24F-4AA0-A8A2-B1ECF582E4B2}" type="presOf" srcId="{177016CA-3D19-41D6-A3A0-487CAC423830}" destId="{79AECB6C-ABF5-40EE-B1C2-26F9E18CF521}" srcOrd="0" destOrd="0" presId="urn:microsoft.com/office/officeart/2005/8/layout/process4"/>
    <dgm:cxn modelId="{0C03AD5A-185E-44F1-9E66-A73AFE250CFD}" type="presOf" srcId="{69C4C19E-DFEB-457F-9BDF-3EC906D30C77}" destId="{499DB652-1CBA-40BC-9CC5-64F45EEB19EC}" srcOrd="0" destOrd="0" presId="urn:microsoft.com/office/officeart/2005/8/layout/process4"/>
    <dgm:cxn modelId="{D4F4AE8C-5544-4807-8A98-45A9977C26B2}" srcId="{41B2E2E4-4A86-4D7F-B113-CC37A9665229}" destId="{67C3EE2A-31A8-4B83-B94F-5AD0010267A4}" srcOrd="1" destOrd="0" parTransId="{62412C19-ECE0-48AA-832B-C10DC2F74898}" sibTransId="{5CCC172B-5586-4C1B-B2D6-0EAFF9E16A78}"/>
    <dgm:cxn modelId="{4D7B5E8F-2E20-423E-9EB6-F707231DED44}" srcId="{67C3EE2A-31A8-4B83-B94F-5AD0010267A4}" destId="{69C4C19E-DFEB-457F-9BDF-3EC906D30C77}" srcOrd="2" destOrd="0" parTransId="{342FC111-ADEE-4E79-8B2F-BE31457201DB}" sibTransId="{5066320B-4D2F-45C3-A4FD-B4373F24BA43}"/>
    <dgm:cxn modelId="{165908C7-EC62-4CBD-B312-B017326E7863}" type="presOf" srcId="{4B509152-F46B-4E43-97F2-D32DEB058931}" destId="{7515AB55-FC28-4A5D-AC39-01BE2397C256}" srcOrd="0" destOrd="0" presId="urn:microsoft.com/office/officeart/2005/8/layout/process4"/>
    <dgm:cxn modelId="{DC4EA3FD-CFDC-4523-9624-4C054D10F694}" srcId="{67C3EE2A-31A8-4B83-B94F-5AD0010267A4}" destId="{EBB4A1CA-059B-4074-96AB-D8A1108DF069}" srcOrd="1" destOrd="0" parTransId="{3C908EBE-793C-4F29-873C-33760F4D2E25}" sibTransId="{018047BA-50E9-48FF-A909-46BD1C0F23A9}"/>
    <dgm:cxn modelId="{17BC59E5-5F12-40D5-B147-FC71D29F3962}" type="presParOf" srcId="{C7909CF8-A553-4F37-93A0-AF37CB6A68E4}" destId="{9BEC7A33-1425-4589-8B3C-A32055B19E84}" srcOrd="0" destOrd="0" presId="urn:microsoft.com/office/officeart/2005/8/layout/process4"/>
    <dgm:cxn modelId="{AAFCE1AA-5E27-4288-8EC7-5038B829C15D}" type="presParOf" srcId="{9BEC7A33-1425-4589-8B3C-A32055B19E84}" destId="{B420DA13-9568-46F9-9B4F-84DD299F12C1}" srcOrd="0" destOrd="0" presId="urn:microsoft.com/office/officeart/2005/8/layout/process4"/>
    <dgm:cxn modelId="{BA2C1B60-8276-46B7-B337-8AB2A854A4B1}" type="presParOf" srcId="{9BEC7A33-1425-4589-8B3C-A32055B19E84}" destId="{797F2D60-3069-47D3-BE7D-057A9E915015}" srcOrd="1" destOrd="0" presId="urn:microsoft.com/office/officeart/2005/8/layout/process4"/>
    <dgm:cxn modelId="{499F87D0-C222-4F97-B7C8-26DC2B4B70A7}" type="presParOf" srcId="{9BEC7A33-1425-4589-8B3C-A32055B19E84}" destId="{9D76099F-4359-460E-9518-F945EB6610B3}" srcOrd="2" destOrd="0" presId="urn:microsoft.com/office/officeart/2005/8/layout/process4"/>
    <dgm:cxn modelId="{9B5B1718-3887-4998-BB70-7C76FA923420}" type="presParOf" srcId="{9D76099F-4359-460E-9518-F945EB6610B3}" destId="{7515AB55-FC28-4A5D-AC39-01BE2397C256}" srcOrd="0" destOrd="0" presId="urn:microsoft.com/office/officeart/2005/8/layout/process4"/>
    <dgm:cxn modelId="{303F0787-D0DB-4335-A477-68DFA10DF583}" type="presParOf" srcId="{9D76099F-4359-460E-9518-F945EB6610B3}" destId="{7584E2C2-DFE0-4827-BE62-B3F32D2AEC35}" srcOrd="1" destOrd="0" presId="urn:microsoft.com/office/officeart/2005/8/layout/process4"/>
    <dgm:cxn modelId="{E5D8A8A1-796C-4656-8BF6-CD9DBED073C6}" type="presParOf" srcId="{9D76099F-4359-460E-9518-F945EB6610B3}" destId="{499DB652-1CBA-40BC-9CC5-64F45EEB19EC}" srcOrd="2" destOrd="0" presId="urn:microsoft.com/office/officeart/2005/8/layout/process4"/>
    <dgm:cxn modelId="{11EE6D19-CA0B-46D0-B512-0078C11B9D39}" type="presParOf" srcId="{C7909CF8-A553-4F37-93A0-AF37CB6A68E4}" destId="{45451DFC-FEB6-4CFD-BB55-F9255BD43355}" srcOrd="1" destOrd="0" presId="urn:microsoft.com/office/officeart/2005/8/layout/process4"/>
    <dgm:cxn modelId="{DE0290B6-DA2B-48D8-A797-1C8BDA6B7130}" type="presParOf" srcId="{C7909CF8-A553-4F37-93A0-AF37CB6A68E4}" destId="{1159E9D9-F158-40F1-B005-74B4593B2846}" srcOrd="2" destOrd="0" presId="urn:microsoft.com/office/officeart/2005/8/layout/process4"/>
    <dgm:cxn modelId="{FB51FB48-57CC-43A8-9DDF-191F0F08FC15}" type="presParOf" srcId="{1159E9D9-F158-40F1-B005-74B4593B2846}" destId="{79AECB6C-ABF5-40EE-B1C2-26F9E18CF52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9BF0EA-6EAC-43AA-B91E-539308F13D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C0FB02-8E28-4BAB-995B-C2250C77537A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Cannabis Use Disorder (Addiction)</a:t>
          </a:r>
        </a:p>
      </dgm:t>
    </dgm:pt>
    <dgm:pt modelId="{1B603EA2-CA47-477F-A01F-FD837884DC9D}" type="parTrans" cxnId="{7BE97B8E-5A0C-46F3-89D6-D728609A733D}">
      <dgm:prSet/>
      <dgm:spPr/>
      <dgm:t>
        <a:bodyPr/>
        <a:lstStyle/>
        <a:p>
          <a:endParaRPr lang="en-US"/>
        </a:p>
      </dgm:t>
    </dgm:pt>
    <dgm:pt modelId="{7BCC4E19-8F1A-4D57-8A84-CDE44C3099A8}" type="sibTrans" cxnId="{7BE97B8E-5A0C-46F3-89D6-D728609A733D}">
      <dgm:prSet/>
      <dgm:spPr/>
      <dgm:t>
        <a:bodyPr/>
        <a:lstStyle/>
        <a:p>
          <a:endParaRPr lang="en-US"/>
        </a:p>
      </dgm:t>
    </dgm:pt>
    <dgm:pt modelId="{93AC1CEA-C817-4965-9E94-F24B20A06648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School Failure</a:t>
          </a:r>
        </a:p>
      </dgm:t>
    </dgm:pt>
    <dgm:pt modelId="{015B25A5-CE96-4A1E-8EA3-1D17828A6764}" type="parTrans" cxnId="{5669DBCD-B5EF-4C2F-9FC9-282483B122CE}">
      <dgm:prSet/>
      <dgm:spPr/>
      <dgm:t>
        <a:bodyPr/>
        <a:lstStyle/>
        <a:p>
          <a:endParaRPr lang="en-US"/>
        </a:p>
      </dgm:t>
    </dgm:pt>
    <dgm:pt modelId="{4248BE9F-FC7D-4FF4-B26C-D4F97E40D538}" type="sibTrans" cxnId="{5669DBCD-B5EF-4C2F-9FC9-282483B122CE}">
      <dgm:prSet/>
      <dgm:spPr/>
      <dgm:t>
        <a:bodyPr/>
        <a:lstStyle/>
        <a:p>
          <a:endParaRPr lang="en-US"/>
        </a:p>
      </dgm:t>
    </dgm:pt>
    <dgm:pt modelId="{47F1F5A9-8BE5-4C64-A626-523833782706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Emergency Room Visits</a:t>
          </a:r>
        </a:p>
      </dgm:t>
    </dgm:pt>
    <dgm:pt modelId="{5783D07B-B2AC-4154-9120-974923DA02F4}" type="parTrans" cxnId="{6EDB1928-E912-49CC-877B-F3EBCE94AA16}">
      <dgm:prSet/>
      <dgm:spPr/>
      <dgm:t>
        <a:bodyPr/>
        <a:lstStyle/>
        <a:p>
          <a:endParaRPr lang="en-US"/>
        </a:p>
      </dgm:t>
    </dgm:pt>
    <dgm:pt modelId="{9C51DC29-7730-47F8-A798-006C540D1248}" type="sibTrans" cxnId="{6EDB1928-E912-49CC-877B-F3EBCE94AA16}">
      <dgm:prSet/>
      <dgm:spPr/>
      <dgm:t>
        <a:bodyPr/>
        <a:lstStyle/>
        <a:p>
          <a:endParaRPr lang="en-US"/>
        </a:p>
      </dgm:t>
    </dgm:pt>
    <dgm:pt modelId="{8C9287FB-2209-4DCB-9289-1A216F28A97B}">
      <dgm:prSet/>
      <dgm:spPr/>
      <dgm:t>
        <a:bodyPr/>
        <a:lstStyle/>
        <a:p>
          <a:r>
            <a:rPr lang="en-US" dirty="0">
              <a:latin typeface="Calibri"/>
              <a:cs typeface="Calibri"/>
            </a:rPr>
            <a:t>Poison Control Calls</a:t>
          </a:r>
        </a:p>
      </dgm:t>
    </dgm:pt>
    <dgm:pt modelId="{F049EBE7-A372-479B-A243-F1C2691DA54F}" type="parTrans" cxnId="{E84A95B2-B191-48E8-9D3C-B256DA943791}">
      <dgm:prSet/>
      <dgm:spPr/>
      <dgm:t>
        <a:bodyPr/>
        <a:lstStyle/>
        <a:p>
          <a:endParaRPr lang="en-US"/>
        </a:p>
      </dgm:t>
    </dgm:pt>
    <dgm:pt modelId="{223C8DDE-20AE-4F8E-A79E-DED2A3DA032B}" type="sibTrans" cxnId="{E84A95B2-B191-48E8-9D3C-B256DA943791}">
      <dgm:prSet/>
      <dgm:spPr/>
      <dgm:t>
        <a:bodyPr/>
        <a:lstStyle/>
        <a:p>
          <a:endParaRPr lang="en-US"/>
        </a:p>
      </dgm:t>
    </dgm:pt>
    <dgm:pt modelId="{415A4301-390F-41A7-8A77-DA69058B666E}" type="pres">
      <dgm:prSet presAssocID="{129BF0EA-6EAC-43AA-B91E-539308F13DBF}" presName="vert0" presStyleCnt="0">
        <dgm:presLayoutVars>
          <dgm:dir/>
          <dgm:animOne val="branch"/>
          <dgm:animLvl val="lvl"/>
        </dgm:presLayoutVars>
      </dgm:prSet>
      <dgm:spPr/>
    </dgm:pt>
    <dgm:pt modelId="{BDE60570-5EA0-4378-B1BC-AF74076830F9}" type="pres">
      <dgm:prSet presAssocID="{4EC0FB02-8E28-4BAB-995B-C2250C77537A}" presName="thickLine" presStyleLbl="alignNode1" presStyleIdx="0" presStyleCnt="4"/>
      <dgm:spPr/>
    </dgm:pt>
    <dgm:pt modelId="{10B87C8A-7F3A-4024-8F36-D0232D9315DB}" type="pres">
      <dgm:prSet presAssocID="{4EC0FB02-8E28-4BAB-995B-C2250C77537A}" presName="horz1" presStyleCnt="0"/>
      <dgm:spPr/>
    </dgm:pt>
    <dgm:pt modelId="{DC4B3145-11EB-4382-97EA-3BEB6D3D1BBB}" type="pres">
      <dgm:prSet presAssocID="{4EC0FB02-8E28-4BAB-995B-C2250C77537A}" presName="tx1" presStyleLbl="revTx" presStyleIdx="0" presStyleCnt="4"/>
      <dgm:spPr/>
    </dgm:pt>
    <dgm:pt modelId="{8105B8F9-DD58-48C9-9A0A-8727B8A0396F}" type="pres">
      <dgm:prSet presAssocID="{4EC0FB02-8E28-4BAB-995B-C2250C77537A}" presName="vert1" presStyleCnt="0"/>
      <dgm:spPr/>
    </dgm:pt>
    <dgm:pt modelId="{64D97F79-9D0B-40DF-8607-027B22E2C03C}" type="pres">
      <dgm:prSet presAssocID="{93AC1CEA-C817-4965-9E94-F24B20A06648}" presName="thickLine" presStyleLbl="alignNode1" presStyleIdx="1" presStyleCnt="4"/>
      <dgm:spPr/>
    </dgm:pt>
    <dgm:pt modelId="{4F7D897D-204B-418E-B92F-14F9198ACFD6}" type="pres">
      <dgm:prSet presAssocID="{93AC1CEA-C817-4965-9E94-F24B20A06648}" presName="horz1" presStyleCnt="0"/>
      <dgm:spPr/>
    </dgm:pt>
    <dgm:pt modelId="{26AE9123-0D0E-4198-A772-6A7B4197A363}" type="pres">
      <dgm:prSet presAssocID="{93AC1CEA-C817-4965-9E94-F24B20A06648}" presName="tx1" presStyleLbl="revTx" presStyleIdx="1" presStyleCnt="4"/>
      <dgm:spPr/>
    </dgm:pt>
    <dgm:pt modelId="{E974E203-D1A0-4EAB-AD31-85217845F5D3}" type="pres">
      <dgm:prSet presAssocID="{93AC1CEA-C817-4965-9E94-F24B20A06648}" presName="vert1" presStyleCnt="0"/>
      <dgm:spPr/>
    </dgm:pt>
    <dgm:pt modelId="{5A4D7FE0-6F36-4E57-8088-DDE22B97E08D}" type="pres">
      <dgm:prSet presAssocID="{47F1F5A9-8BE5-4C64-A626-523833782706}" presName="thickLine" presStyleLbl="alignNode1" presStyleIdx="2" presStyleCnt="4"/>
      <dgm:spPr/>
    </dgm:pt>
    <dgm:pt modelId="{CBC3EC06-59D9-4DCB-8477-932DEFD55784}" type="pres">
      <dgm:prSet presAssocID="{47F1F5A9-8BE5-4C64-A626-523833782706}" presName="horz1" presStyleCnt="0"/>
      <dgm:spPr/>
    </dgm:pt>
    <dgm:pt modelId="{B8EBEF1B-C654-4BE1-B887-E6AF3A9C232E}" type="pres">
      <dgm:prSet presAssocID="{47F1F5A9-8BE5-4C64-A626-523833782706}" presName="tx1" presStyleLbl="revTx" presStyleIdx="2" presStyleCnt="4"/>
      <dgm:spPr/>
    </dgm:pt>
    <dgm:pt modelId="{C35ACF9D-F332-45FE-B62F-7B66DFA5901C}" type="pres">
      <dgm:prSet presAssocID="{47F1F5A9-8BE5-4C64-A626-523833782706}" presName="vert1" presStyleCnt="0"/>
      <dgm:spPr/>
    </dgm:pt>
    <dgm:pt modelId="{176BBE3B-1D58-4143-8656-594DE92B535D}" type="pres">
      <dgm:prSet presAssocID="{8C9287FB-2209-4DCB-9289-1A216F28A97B}" presName="thickLine" presStyleLbl="alignNode1" presStyleIdx="3" presStyleCnt="4"/>
      <dgm:spPr/>
    </dgm:pt>
    <dgm:pt modelId="{B6B1E7BD-49B4-4435-9488-A0F8F684165D}" type="pres">
      <dgm:prSet presAssocID="{8C9287FB-2209-4DCB-9289-1A216F28A97B}" presName="horz1" presStyleCnt="0"/>
      <dgm:spPr/>
    </dgm:pt>
    <dgm:pt modelId="{67096AFF-E33A-4469-9686-DB5C57941762}" type="pres">
      <dgm:prSet presAssocID="{8C9287FB-2209-4DCB-9289-1A216F28A97B}" presName="tx1" presStyleLbl="revTx" presStyleIdx="3" presStyleCnt="4"/>
      <dgm:spPr/>
    </dgm:pt>
    <dgm:pt modelId="{B08CB4CB-F077-417F-B3C8-4AAEDFCB4929}" type="pres">
      <dgm:prSet presAssocID="{8C9287FB-2209-4DCB-9289-1A216F28A97B}" presName="vert1" presStyleCnt="0"/>
      <dgm:spPr/>
    </dgm:pt>
  </dgm:ptLst>
  <dgm:cxnLst>
    <dgm:cxn modelId="{6EDB1928-E912-49CC-877B-F3EBCE94AA16}" srcId="{129BF0EA-6EAC-43AA-B91E-539308F13DBF}" destId="{47F1F5A9-8BE5-4C64-A626-523833782706}" srcOrd="2" destOrd="0" parTransId="{5783D07B-B2AC-4154-9120-974923DA02F4}" sibTransId="{9C51DC29-7730-47F8-A798-006C540D1248}"/>
    <dgm:cxn modelId="{267CC039-11F5-434D-9824-A20197D6DA9B}" type="presOf" srcId="{8C9287FB-2209-4DCB-9289-1A216F28A97B}" destId="{67096AFF-E33A-4469-9686-DB5C57941762}" srcOrd="0" destOrd="0" presId="urn:microsoft.com/office/officeart/2008/layout/LinedList"/>
    <dgm:cxn modelId="{7C121A8A-448D-46A0-B49B-7106F513867C}" type="presOf" srcId="{129BF0EA-6EAC-43AA-B91E-539308F13DBF}" destId="{415A4301-390F-41A7-8A77-DA69058B666E}" srcOrd="0" destOrd="0" presId="urn:microsoft.com/office/officeart/2008/layout/LinedList"/>
    <dgm:cxn modelId="{7BE97B8E-5A0C-46F3-89D6-D728609A733D}" srcId="{129BF0EA-6EAC-43AA-B91E-539308F13DBF}" destId="{4EC0FB02-8E28-4BAB-995B-C2250C77537A}" srcOrd="0" destOrd="0" parTransId="{1B603EA2-CA47-477F-A01F-FD837884DC9D}" sibTransId="{7BCC4E19-8F1A-4D57-8A84-CDE44C3099A8}"/>
    <dgm:cxn modelId="{6001B0AC-DFF8-42CF-9BB0-9ABFDB815ACF}" type="presOf" srcId="{93AC1CEA-C817-4965-9E94-F24B20A06648}" destId="{26AE9123-0D0E-4198-A772-6A7B4197A363}" srcOrd="0" destOrd="0" presId="urn:microsoft.com/office/officeart/2008/layout/LinedList"/>
    <dgm:cxn modelId="{E84A95B2-B191-48E8-9D3C-B256DA943791}" srcId="{129BF0EA-6EAC-43AA-B91E-539308F13DBF}" destId="{8C9287FB-2209-4DCB-9289-1A216F28A97B}" srcOrd="3" destOrd="0" parTransId="{F049EBE7-A372-479B-A243-F1C2691DA54F}" sibTransId="{223C8DDE-20AE-4F8E-A79E-DED2A3DA032B}"/>
    <dgm:cxn modelId="{5C69EDB5-3304-4C45-97F8-340773623B20}" type="presOf" srcId="{47F1F5A9-8BE5-4C64-A626-523833782706}" destId="{B8EBEF1B-C654-4BE1-B887-E6AF3A9C232E}" srcOrd="0" destOrd="0" presId="urn:microsoft.com/office/officeart/2008/layout/LinedList"/>
    <dgm:cxn modelId="{5669DBCD-B5EF-4C2F-9FC9-282483B122CE}" srcId="{129BF0EA-6EAC-43AA-B91E-539308F13DBF}" destId="{93AC1CEA-C817-4965-9E94-F24B20A06648}" srcOrd="1" destOrd="0" parTransId="{015B25A5-CE96-4A1E-8EA3-1D17828A6764}" sibTransId="{4248BE9F-FC7D-4FF4-B26C-D4F97E40D538}"/>
    <dgm:cxn modelId="{9CBE05E4-5801-4177-9E39-ADC87AF69EC9}" type="presOf" srcId="{4EC0FB02-8E28-4BAB-995B-C2250C77537A}" destId="{DC4B3145-11EB-4382-97EA-3BEB6D3D1BBB}" srcOrd="0" destOrd="0" presId="urn:microsoft.com/office/officeart/2008/layout/LinedList"/>
    <dgm:cxn modelId="{3813033F-5AEF-4029-BA64-A4DDE42F5295}" type="presParOf" srcId="{415A4301-390F-41A7-8A77-DA69058B666E}" destId="{BDE60570-5EA0-4378-B1BC-AF74076830F9}" srcOrd="0" destOrd="0" presId="urn:microsoft.com/office/officeart/2008/layout/LinedList"/>
    <dgm:cxn modelId="{38752A40-6971-42DC-9A87-8BBC66A0A707}" type="presParOf" srcId="{415A4301-390F-41A7-8A77-DA69058B666E}" destId="{10B87C8A-7F3A-4024-8F36-D0232D9315DB}" srcOrd="1" destOrd="0" presId="urn:microsoft.com/office/officeart/2008/layout/LinedList"/>
    <dgm:cxn modelId="{CA1E61C7-FE8B-4CA4-AC68-4A6B38012F89}" type="presParOf" srcId="{10B87C8A-7F3A-4024-8F36-D0232D9315DB}" destId="{DC4B3145-11EB-4382-97EA-3BEB6D3D1BBB}" srcOrd="0" destOrd="0" presId="urn:microsoft.com/office/officeart/2008/layout/LinedList"/>
    <dgm:cxn modelId="{C8CA8D82-9901-4ADA-ABEA-16A7121E3884}" type="presParOf" srcId="{10B87C8A-7F3A-4024-8F36-D0232D9315DB}" destId="{8105B8F9-DD58-48C9-9A0A-8727B8A0396F}" srcOrd="1" destOrd="0" presId="urn:microsoft.com/office/officeart/2008/layout/LinedList"/>
    <dgm:cxn modelId="{DB054C00-D240-4B7B-8763-803FA3E10784}" type="presParOf" srcId="{415A4301-390F-41A7-8A77-DA69058B666E}" destId="{64D97F79-9D0B-40DF-8607-027B22E2C03C}" srcOrd="2" destOrd="0" presId="urn:microsoft.com/office/officeart/2008/layout/LinedList"/>
    <dgm:cxn modelId="{D38002E9-7FD9-48D2-8B50-F71C895847D3}" type="presParOf" srcId="{415A4301-390F-41A7-8A77-DA69058B666E}" destId="{4F7D897D-204B-418E-B92F-14F9198ACFD6}" srcOrd="3" destOrd="0" presId="urn:microsoft.com/office/officeart/2008/layout/LinedList"/>
    <dgm:cxn modelId="{4B287D15-C680-49A6-ACCD-EFA295A4BFF3}" type="presParOf" srcId="{4F7D897D-204B-418E-B92F-14F9198ACFD6}" destId="{26AE9123-0D0E-4198-A772-6A7B4197A363}" srcOrd="0" destOrd="0" presId="urn:microsoft.com/office/officeart/2008/layout/LinedList"/>
    <dgm:cxn modelId="{33F2C262-C8F0-4841-9E5B-6E081EDE54DB}" type="presParOf" srcId="{4F7D897D-204B-418E-B92F-14F9198ACFD6}" destId="{E974E203-D1A0-4EAB-AD31-85217845F5D3}" srcOrd="1" destOrd="0" presId="urn:microsoft.com/office/officeart/2008/layout/LinedList"/>
    <dgm:cxn modelId="{B68B20C0-58EE-445E-AF5C-3ADB0BA2525A}" type="presParOf" srcId="{415A4301-390F-41A7-8A77-DA69058B666E}" destId="{5A4D7FE0-6F36-4E57-8088-DDE22B97E08D}" srcOrd="4" destOrd="0" presId="urn:microsoft.com/office/officeart/2008/layout/LinedList"/>
    <dgm:cxn modelId="{820B912D-DA8B-4B02-BC55-2071709CA8D0}" type="presParOf" srcId="{415A4301-390F-41A7-8A77-DA69058B666E}" destId="{CBC3EC06-59D9-4DCB-8477-932DEFD55784}" srcOrd="5" destOrd="0" presId="urn:microsoft.com/office/officeart/2008/layout/LinedList"/>
    <dgm:cxn modelId="{846428D6-72A7-452F-B231-AC02708EF9AF}" type="presParOf" srcId="{CBC3EC06-59D9-4DCB-8477-932DEFD55784}" destId="{B8EBEF1B-C654-4BE1-B887-E6AF3A9C232E}" srcOrd="0" destOrd="0" presId="urn:microsoft.com/office/officeart/2008/layout/LinedList"/>
    <dgm:cxn modelId="{FC1A6116-7480-4050-8823-5226CB16681D}" type="presParOf" srcId="{CBC3EC06-59D9-4DCB-8477-932DEFD55784}" destId="{C35ACF9D-F332-45FE-B62F-7B66DFA5901C}" srcOrd="1" destOrd="0" presId="urn:microsoft.com/office/officeart/2008/layout/LinedList"/>
    <dgm:cxn modelId="{7D756A05-6DC6-4215-9101-49DBB7A71C95}" type="presParOf" srcId="{415A4301-390F-41A7-8A77-DA69058B666E}" destId="{176BBE3B-1D58-4143-8656-594DE92B535D}" srcOrd="6" destOrd="0" presId="urn:microsoft.com/office/officeart/2008/layout/LinedList"/>
    <dgm:cxn modelId="{822D0216-0471-446B-96AC-F99FCA3F1FE7}" type="presParOf" srcId="{415A4301-390F-41A7-8A77-DA69058B666E}" destId="{B6B1E7BD-49B4-4435-9488-A0F8F684165D}" srcOrd="7" destOrd="0" presId="urn:microsoft.com/office/officeart/2008/layout/LinedList"/>
    <dgm:cxn modelId="{CD3D343F-1621-4F6A-896C-E2CE0AB5E3A8}" type="presParOf" srcId="{B6B1E7BD-49B4-4435-9488-A0F8F684165D}" destId="{67096AFF-E33A-4469-9686-DB5C57941762}" srcOrd="0" destOrd="0" presId="urn:microsoft.com/office/officeart/2008/layout/LinedList"/>
    <dgm:cxn modelId="{03CA3CB0-FFF9-4DC4-9AC3-AB75D7DA8EAC}" type="presParOf" srcId="{B6B1E7BD-49B4-4435-9488-A0F8F684165D}" destId="{B08CB4CB-F077-417F-B3C8-4AAEDFCB49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C88D99-86C6-46D1-A032-5A5EC024C97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052423-E517-400F-913D-66B4D7970898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people try to stop using marijuana they often:</a:t>
          </a:r>
          <a:endParaRPr lang="en-US" sz="3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2C09044-0D12-4ACC-AE1F-9626F57EEDC1}" type="parTrans" cxnId="{FBFB8CBD-10C6-40F1-80FF-0CC7ED19C3A0}">
      <dgm:prSet/>
      <dgm:spPr/>
      <dgm:t>
        <a:bodyPr/>
        <a:lstStyle/>
        <a:p>
          <a:endParaRPr lang="en-US"/>
        </a:p>
      </dgm:t>
    </dgm:pt>
    <dgm:pt modelId="{72897AB0-923D-46A6-A495-C8F028187DED}" type="sibTrans" cxnId="{FBFB8CBD-10C6-40F1-80FF-0CC7ED19C3A0}">
      <dgm:prSet/>
      <dgm:spPr/>
      <dgm:t>
        <a:bodyPr/>
        <a:lstStyle/>
        <a:p>
          <a:endParaRPr lang="en-US"/>
        </a:p>
      </dgm:t>
    </dgm:pt>
    <dgm:pt modelId="{FC8BB9C8-C108-4E96-BBA9-67B785FD0083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Are irritable &amp; angry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ADE8A9A-184C-4894-8635-25782C5F0F30}" type="parTrans" cxnId="{0FB8C97E-4C44-468B-ACE9-DFB8667324ED}">
      <dgm:prSet/>
      <dgm:spPr/>
      <dgm:t>
        <a:bodyPr/>
        <a:lstStyle/>
        <a:p>
          <a:endParaRPr lang="en-US"/>
        </a:p>
      </dgm:t>
    </dgm:pt>
    <dgm:pt modelId="{4B711567-DA87-4949-BEBF-465469B7F2CD}" type="sibTrans" cxnId="{0FB8C97E-4C44-468B-ACE9-DFB8667324ED}">
      <dgm:prSet/>
      <dgm:spPr/>
      <dgm:t>
        <a:bodyPr/>
        <a:lstStyle/>
        <a:p>
          <a:endParaRPr lang="en-US"/>
        </a:p>
      </dgm:t>
    </dgm:pt>
    <dgm:pt modelId="{3A6A4DA4-5FCA-458F-B6B5-2CCB4FE46050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Are stressed &amp; nervous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A2DB99D-C2A5-4809-A961-067C91BDE94C}" type="parTrans" cxnId="{4176EE12-4A07-4A87-B3B0-C05F9163953E}">
      <dgm:prSet/>
      <dgm:spPr/>
      <dgm:t>
        <a:bodyPr/>
        <a:lstStyle/>
        <a:p>
          <a:endParaRPr lang="en-US"/>
        </a:p>
      </dgm:t>
    </dgm:pt>
    <dgm:pt modelId="{DF47D98E-16CC-4226-91E2-6A5625389E8E}" type="sibTrans" cxnId="{4176EE12-4A07-4A87-B3B0-C05F9163953E}">
      <dgm:prSet/>
      <dgm:spPr/>
      <dgm:t>
        <a:bodyPr/>
        <a:lstStyle/>
        <a:p>
          <a:endParaRPr lang="en-US"/>
        </a:p>
      </dgm:t>
    </dgm:pt>
    <dgm:pt modelId="{D3970DAE-6600-49A5-A3EC-0CE749C56362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Have problems eating &amp; sleeping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C4F9AE4-4552-4B76-813C-689FAFF9BA9A}" type="parTrans" cxnId="{45005FA8-3F09-4B79-A14D-74DBD022ABB0}">
      <dgm:prSet/>
      <dgm:spPr/>
      <dgm:t>
        <a:bodyPr/>
        <a:lstStyle/>
        <a:p>
          <a:endParaRPr lang="en-US"/>
        </a:p>
      </dgm:t>
    </dgm:pt>
    <dgm:pt modelId="{B69D2288-4B75-44BB-A133-3CAEC227F5ED}" type="sibTrans" cxnId="{45005FA8-3F09-4B79-A14D-74DBD022ABB0}">
      <dgm:prSet/>
      <dgm:spPr/>
      <dgm:t>
        <a:bodyPr/>
        <a:lstStyle/>
        <a:p>
          <a:endParaRPr lang="en-US"/>
        </a:p>
      </dgm:t>
    </dgm:pt>
    <dgm:pt modelId="{30B18EBB-1037-4305-987D-5AA7B056CAC0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Have urges to keep using the drug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8DB39A2-5B09-4E5C-A887-6844C70C4AFD}" type="parTrans" cxnId="{9AD3D1B6-532B-4168-9972-1493B9EBC183}">
      <dgm:prSet/>
      <dgm:spPr/>
      <dgm:t>
        <a:bodyPr/>
        <a:lstStyle/>
        <a:p>
          <a:endParaRPr lang="en-US"/>
        </a:p>
      </dgm:t>
    </dgm:pt>
    <dgm:pt modelId="{2E690726-10DD-40D9-A181-AE5D40881D71}" type="sibTrans" cxnId="{9AD3D1B6-532B-4168-9972-1493B9EBC183}">
      <dgm:prSet/>
      <dgm:spPr/>
      <dgm:t>
        <a:bodyPr/>
        <a:lstStyle/>
        <a:p>
          <a:endParaRPr lang="en-US"/>
        </a:p>
      </dgm:t>
    </dgm:pt>
    <dgm:pt modelId="{A78D2079-A307-49C5-90AE-019B176C639D}" type="pres">
      <dgm:prSet presAssocID="{EFC88D99-86C6-46D1-A032-5A5EC024C971}" presName="cycle" presStyleCnt="0">
        <dgm:presLayoutVars>
          <dgm:dir/>
          <dgm:resizeHandles val="exact"/>
        </dgm:presLayoutVars>
      </dgm:prSet>
      <dgm:spPr/>
    </dgm:pt>
    <dgm:pt modelId="{218738AD-FABC-45E4-9C6D-A9ADDCBDA967}" type="pres">
      <dgm:prSet presAssocID="{3C052423-E517-400F-913D-66B4D7970898}" presName="node" presStyleLbl="node1" presStyleIdx="0" presStyleCnt="1" custScaleX="120400" custScaleY="100253">
        <dgm:presLayoutVars>
          <dgm:bulletEnabled val="1"/>
        </dgm:presLayoutVars>
      </dgm:prSet>
      <dgm:spPr/>
    </dgm:pt>
  </dgm:ptLst>
  <dgm:cxnLst>
    <dgm:cxn modelId="{7D58C707-088D-47A7-A95F-096EA36C0A4E}" type="presOf" srcId="{D3970DAE-6600-49A5-A3EC-0CE749C56362}" destId="{218738AD-FABC-45E4-9C6D-A9ADDCBDA967}" srcOrd="0" destOrd="3" presId="urn:microsoft.com/office/officeart/2005/8/layout/cycle2"/>
    <dgm:cxn modelId="{4176EE12-4A07-4A87-B3B0-C05F9163953E}" srcId="{3C052423-E517-400F-913D-66B4D7970898}" destId="{3A6A4DA4-5FCA-458F-B6B5-2CCB4FE46050}" srcOrd="1" destOrd="0" parTransId="{3A2DB99D-C2A5-4809-A961-067C91BDE94C}" sibTransId="{DF47D98E-16CC-4226-91E2-6A5625389E8E}"/>
    <dgm:cxn modelId="{599D6522-E16B-409D-8429-9893A123E374}" type="presOf" srcId="{3C052423-E517-400F-913D-66B4D7970898}" destId="{218738AD-FABC-45E4-9C6D-A9ADDCBDA967}" srcOrd="0" destOrd="0" presId="urn:microsoft.com/office/officeart/2005/8/layout/cycle2"/>
    <dgm:cxn modelId="{0FB8C97E-4C44-468B-ACE9-DFB8667324ED}" srcId="{3C052423-E517-400F-913D-66B4D7970898}" destId="{FC8BB9C8-C108-4E96-BBA9-67B785FD0083}" srcOrd="0" destOrd="0" parTransId="{AADE8A9A-184C-4894-8635-25782C5F0F30}" sibTransId="{4B711567-DA87-4949-BEBF-465469B7F2CD}"/>
    <dgm:cxn modelId="{45005FA8-3F09-4B79-A14D-74DBD022ABB0}" srcId="{3C052423-E517-400F-913D-66B4D7970898}" destId="{D3970DAE-6600-49A5-A3EC-0CE749C56362}" srcOrd="2" destOrd="0" parTransId="{3C4F9AE4-4552-4B76-813C-689FAFF9BA9A}" sibTransId="{B69D2288-4B75-44BB-A133-3CAEC227F5ED}"/>
    <dgm:cxn modelId="{831E6CAC-D632-4DB0-964B-58EF06B3B36E}" type="presOf" srcId="{3A6A4DA4-5FCA-458F-B6B5-2CCB4FE46050}" destId="{218738AD-FABC-45E4-9C6D-A9ADDCBDA967}" srcOrd="0" destOrd="2" presId="urn:microsoft.com/office/officeart/2005/8/layout/cycle2"/>
    <dgm:cxn modelId="{9AD3D1B6-532B-4168-9972-1493B9EBC183}" srcId="{3C052423-E517-400F-913D-66B4D7970898}" destId="{30B18EBB-1037-4305-987D-5AA7B056CAC0}" srcOrd="3" destOrd="0" parTransId="{68DB39A2-5B09-4E5C-A887-6844C70C4AFD}" sibTransId="{2E690726-10DD-40D9-A181-AE5D40881D71}"/>
    <dgm:cxn modelId="{B2A82AB7-CD23-48E7-ADD8-B39DB63F675F}" type="presOf" srcId="{EFC88D99-86C6-46D1-A032-5A5EC024C971}" destId="{A78D2079-A307-49C5-90AE-019B176C639D}" srcOrd="0" destOrd="0" presId="urn:microsoft.com/office/officeart/2005/8/layout/cycle2"/>
    <dgm:cxn modelId="{FBFB8CBD-10C6-40F1-80FF-0CC7ED19C3A0}" srcId="{EFC88D99-86C6-46D1-A032-5A5EC024C971}" destId="{3C052423-E517-400F-913D-66B4D7970898}" srcOrd="0" destOrd="0" parTransId="{A2C09044-0D12-4ACC-AE1F-9626F57EEDC1}" sibTransId="{72897AB0-923D-46A6-A495-C8F028187DED}"/>
    <dgm:cxn modelId="{C47333E1-E30C-453F-B73C-7B801A336E74}" type="presOf" srcId="{FC8BB9C8-C108-4E96-BBA9-67B785FD0083}" destId="{218738AD-FABC-45E4-9C6D-A9ADDCBDA967}" srcOrd="0" destOrd="1" presId="urn:microsoft.com/office/officeart/2005/8/layout/cycle2"/>
    <dgm:cxn modelId="{BE6B4EFB-5D4F-4E7B-A500-D73B9CAF9E34}" type="presOf" srcId="{30B18EBB-1037-4305-987D-5AA7B056CAC0}" destId="{218738AD-FABC-45E4-9C6D-A9ADDCBDA967}" srcOrd="0" destOrd="4" presId="urn:microsoft.com/office/officeart/2005/8/layout/cycle2"/>
    <dgm:cxn modelId="{18327F99-047E-4F1B-8C44-863A96D3568D}" type="presParOf" srcId="{A78D2079-A307-49C5-90AE-019B176C639D}" destId="{218738AD-FABC-45E4-9C6D-A9ADDCBDA96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3259B3-9088-4EB6-B1A3-5649EFAF1F20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D9C28320-5B7B-4F5B-9838-222B49CDA849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Research has shown that vaping marijuana can cause lung damage. </a:t>
          </a:r>
          <a:endParaRPr lang="en-US" dirty="0">
            <a:latin typeface="Calibri"/>
            <a:cs typeface="Calibri"/>
          </a:endParaRPr>
        </a:p>
      </dgm:t>
    </dgm:pt>
    <dgm:pt modelId="{F2E1887D-B453-4E7C-88F0-3206701EFB9D}" type="parTrans" cxnId="{F805C2A1-A400-4348-AEF8-868CA1738A4D}">
      <dgm:prSet/>
      <dgm:spPr/>
      <dgm:t>
        <a:bodyPr/>
        <a:lstStyle/>
        <a:p>
          <a:endParaRPr lang="en-US"/>
        </a:p>
      </dgm:t>
    </dgm:pt>
    <dgm:pt modelId="{95D7AB51-91E6-4F17-AB0B-ED8498C9AB54}" type="sibTrans" cxnId="{F805C2A1-A400-4348-AEF8-868CA1738A4D}">
      <dgm:prSet/>
      <dgm:spPr/>
      <dgm:t>
        <a:bodyPr/>
        <a:lstStyle/>
        <a:p>
          <a:endParaRPr lang="en-US"/>
        </a:p>
      </dgm:t>
    </dgm:pt>
    <dgm:pt modelId="{1BA33661-A569-4602-BBC1-33151D8CE3FE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Teens that vape marijuana are more likely to have breathing problems.</a:t>
          </a:r>
          <a:endParaRPr lang="en-US" dirty="0">
            <a:latin typeface="Calibri"/>
            <a:cs typeface="Calibri"/>
          </a:endParaRPr>
        </a:p>
      </dgm:t>
    </dgm:pt>
    <dgm:pt modelId="{CFF9E827-A8F6-4B8A-9C3B-06D5660AD65F}" type="parTrans" cxnId="{8081D0A6-2894-4C0A-A03B-BD04B86CEE91}">
      <dgm:prSet/>
      <dgm:spPr/>
      <dgm:t>
        <a:bodyPr/>
        <a:lstStyle/>
        <a:p>
          <a:endParaRPr lang="en-US"/>
        </a:p>
      </dgm:t>
    </dgm:pt>
    <dgm:pt modelId="{F0262125-DE9C-4C1D-A7EB-5BE15EB963AE}" type="sibTrans" cxnId="{8081D0A6-2894-4C0A-A03B-BD04B86CEE91}">
      <dgm:prSet/>
      <dgm:spPr/>
      <dgm:t>
        <a:bodyPr/>
        <a:lstStyle/>
        <a:p>
          <a:endParaRPr lang="en-US"/>
        </a:p>
      </dgm:t>
    </dgm:pt>
    <dgm:pt modelId="{1B9FD308-81A3-4F41-84B9-F46BFC1D1A40}" type="pres">
      <dgm:prSet presAssocID="{723259B3-9088-4EB6-B1A3-5649EFAF1F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54C0DD-2B3D-4567-92E1-5019793DAE92}" type="pres">
      <dgm:prSet presAssocID="{D9C28320-5B7B-4F5B-9838-222B49CDA849}" presName="hierRoot1" presStyleCnt="0"/>
      <dgm:spPr/>
    </dgm:pt>
    <dgm:pt modelId="{1F7E85A6-5F4B-4E96-B18B-54D4A01A91C8}" type="pres">
      <dgm:prSet presAssocID="{D9C28320-5B7B-4F5B-9838-222B49CDA849}" presName="composite" presStyleCnt="0"/>
      <dgm:spPr/>
    </dgm:pt>
    <dgm:pt modelId="{1DF4AD81-1FFF-4F10-8011-6F4EC584D650}" type="pres">
      <dgm:prSet presAssocID="{D9C28320-5B7B-4F5B-9838-222B49CDA849}" presName="background" presStyleLbl="node0" presStyleIdx="0" presStyleCnt="2"/>
      <dgm:spPr/>
    </dgm:pt>
    <dgm:pt modelId="{EBCA0053-026F-4E48-A70B-870EEC51920F}" type="pres">
      <dgm:prSet presAssocID="{D9C28320-5B7B-4F5B-9838-222B49CDA849}" presName="text" presStyleLbl="fgAcc0" presStyleIdx="0" presStyleCnt="2">
        <dgm:presLayoutVars>
          <dgm:chPref val="3"/>
        </dgm:presLayoutVars>
      </dgm:prSet>
      <dgm:spPr/>
    </dgm:pt>
    <dgm:pt modelId="{B7F154FC-1A50-499C-A83B-43F68D785351}" type="pres">
      <dgm:prSet presAssocID="{D9C28320-5B7B-4F5B-9838-222B49CDA849}" presName="hierChild2" presStyleCnt="0"/>
      <dgm:spPr/>
    </dgm:pt>
    <dgm:pt modelId="{1374EB3F-1E79-4DC5-A464-225F8B7CA709}" type="pres">
      <dgm:prSet presAssocID="{1BA33661-A569-4602-BBC1-33151D8CE3FE}" presName="hierRoot1" presStyleCnt="0"/>
      <dgm:spPr/>
    </dgm:pt>
    <dgm:pt modelId="{2DA57B3B-8DFB-46DD-AB37-B8EE0A396F4D}" type="pres">
      <dgm:prSet presAssocID="{1BA33661-A569-4602-BBC1-33151D8CE3FE}" presName="composite" presStyleCnt="0"/>
      <dgm:spPr/>
    </dgm:pt>
    <dgm:pt modelId="{13D08EDD-65D9-4014-B772-78ED075418C9}" type="pres">
      <dgm:prSet presAssocID="{1BA33661-A569-4602-BBC1-33151D8CE3FE}" presName="background" presStyleLbl="node0" presStyleIdx="1" presStyleCnt="2"/>
      <dgm:spPr/>
    </dgm:pt>
    <dgm:pt modelId="{775B418E-3E7B-419B-B51C-0699CC807B34}" type="pres">
      <dgm:prSet presAssocID="{1BA33661-A569-4602-BBC1-33151D8CE3FE}" presName="text" presStyleLbl="fgAcc0" presStyleIdx="1" presStyleCnt="2">
        <dgm:presLayoutVars>
          <dgm:chPref val="3"/>
        </dgm:presLayoutVars>
      </dgm:prSet>
      <dgm:spPr/>
    </dgm:pt>
    <dgm:pt modelId="{3E95EEB9-A4FF-4050-A388-7AC1DFDFF99F}" type="pres">
      <dgm:prSet presAssocID="{1BA33661-A569-4602-BBC1-33151D8CE3FE}" presName="hierChild2" presStyleCnt="0"/>
      <dgm:spPr/>
    </dgm:pt>
  </dgm:ptLst>
  <dgm:cxnLst>
    <dgm:cxn modelId="{28D11F1E-F5FB-4CB2-8CB9-4BCA3E7AD12C}" type="presOf" srcId="{1BA33661-A569-4602-BBC1-33151D8CE3FE}" destId="{775B418E-3E7B-419B-B51C-0699CC807B34}" srcOrd="0" destOrd="0" presId="urn:microsoft.com/office/officeart/2005/8/layout/hierarchy1"/>
    <dgm:cxn modelId="{7E1FDC73-F514-4E85-8395-F50C4368718A}" type="presOf" srcId="{723259B3-9088-4EB6-B1A3-5649EFAF1F20}" destId="{1B9FD308-81A3-4F41-84B9-F46BFC1D1A40}" srcOrd="0" destOrd="0" presId="urn:microsoft.com/office/officeart/2005/8/layout/hierarchy1"/>
    <dgm:cxn modelId="{F805C2A1-A400-4348-AEF8-868CA1738A4D}" srcId="{723259B3-9088-4EB6-B1A3-5649EFAF1F20}" destId="{D9C28320-5B7B-4F5B-9838-222B49CDA849}" srcOrd="0" destOrd="0" parTransId="{F2E1887D-B453-4E7C-88F0-3206701EFB9D}" sibTransId="{95D7AB51-91E6-4F17-AB0B-ED8498C9AB54}"/>
    <dgm:cxn modelId="{8081D0A6-2894-4C0A-A03B-BD04B86CEE91}" srcId="{723259B3-9088-4EB6-B1A3-5649EFAF1F20}" destId="{1BA33661-A569-4602-BBC1-33151D8CE3FE}" srcOrd="1" destOrd="0" parTransId="{CFF9E827-A8F6-4B8A-9C3B-06D5660AD65F}" sibTransId="{F0262125-DE9C-4C1D-A7EB-5BE15EB963AE}"/>
    <dgm:cxn modelId="{70A354E0-4F91-4C3C-961C-9A75F02AA9D1}" type="presOf" srcId="{D9C28320-5B7B-4F5B-9838-222B49CDA849}" destId="{EBCA0053-026F-4E48-A70B-870EEC51920F}" srcOrd="0" destOrd="0" presId="urn:microsoft.com/office/officeart/2005/8/layout/hierarchy1"/>
    <dgm:cxn modelId="{8A219AB1-454E-4733-9292-E59DF2D1A37B}" type="presParOf" srcId="{1B9FD308-81A3-4F41-84B9-F46BFC1D1A40}" destId="{2354C0DD-2B3D-4567-92E1-5019793DAE92}" srcOrd="0" destOrd="0" presId="urn:microsoft.com/office/officeart/2005/8/layout/hierarchy1"/>
    <dgm:cxn modelId="{CEF81400-A5C6-415E-BBD0-B47BB61600DF}" type="presParOf" srcId="{2354C0DD-2B3D-4567-92E1-5019793DAE92}" destId="{1F7E85A6-5F4B-4E96-B18B-54D4A01A91C8}" srcOrd="0" destOrd="0" presId="urn:microsoft.com/office/officeart/2005/8/layout/hierarchy1"/>
    <dgm:cxn modelId="{3738B77F-6668-4CA3-B13A-2761825706F7}" type="presParOf" srcId="{1F7E85A6-5F4B-4E96-B18B-54D4A01A91C8}" destId="{1DF4AD81-1FFF-4F10-8011-6F4EC584D650}" srcOrd="0" destOrd="0" presId="urn:microsoft.com/office/officeart/2005/8/layout/hierarchy1"/>
    <dgm:cxn modelId="{7B07CA09-458F-4E8C-9DE2-45F35E1DD96C}" type="presParOf" srcId="{1F7E85A6-5F4B-4E96-B18B-54D4A01A91C8}" destId="{EBCA0053-026F-4E48-A70B-870EEC51920F}" srcOrd="1" destOrd="0" presId="urn:microsoft.com/office/officeart/2005/8/layout/hierarchy1"/>
    <dgm:cxn modelId="{49CD432F-BB6E-4F1B-93CC-CE191C758D04}" type="presParOf" srcId="{2354C0DD-2B3D-4567-92E1-5019793DAE92}" destId="{B7F154FC-1A50-499C-A83B-43F68D785351}" srcOrd="1" destOrd="0" presId="urn:microsoft.com/office/officeart/2005/8/layout/hierarchy1"/>
    <dgm:cxn modelId="{1E60524A-3032-4188-B5FD-76D61260EBAA}" type="presParOf" srcId="{1B9FD308-81A3-4F41-84B9-F46BFC1D1A40}" destId="{1374EB3F-1E79-4DC5-A464-225F8B7CA709}" srcOrd="1" destOrd="0" presId="urn:microsoft.com/office/officeart/2005/8/layout/hierarchy1"/>
    <dgm:cxn modelId="{4082DE2B-5F27-4F3D-8CFF-55C2AB5FAFA9}" type="presParOf" srcId="{1374EB3F-1E79-4DC5-A464-225F8B7CA709}" destId="{2DA57B3B-8DFB-46DD-AB37-B8EE0A396F4D}" srcOrd="0" destOrd="0" presId="urn:microsoft.com/office/officeart/2005/8/layout/hierarchy1"/>
    <dgm:cxn modelId="{3CC9A360-2688-436F-BBFD-E6AE340F420A}" type="presParOf" srcId="{2DA57B3B-8DFB-46DD-AB37-B8EE0A396F4D}" destId="{13D08EDD-65D9-4014-B772-78ED075418C9}" srcOrd="0" destOrd="0" presId="urn:microsoft.com/office/officeart/2005/8/layout/hierarchy1"/>
    <dgm:cxn modelId="{669888F7-AA06-40D1-9C9D-5783E69E2C95}" type="presParOf" srcId="{2DA57B3B-8DFB-46DD-AB37-B8EE0A396F4D}" destId="{775B418E-3E7B-419B-B51C-0699CC807B34}" srcOrd="1" destOrd="0" presId="urn:microsoft.com/office/officeart/2005/8/layout/hierarchy1"/>
    <dgm:cxn modelId="{5182FAE0-C9E2-425B-BA76-E589897B99A1}" type="presParOf" srcId="{1374EB3F-1E79-4DC5-A464-225F8B7CA709}" destId="{3E95EEB9-A4FF-4050-A388-7AC1DFDFF99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101617-1B21-410C-91EA-C490986D317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9EB8E1D-B5C5-4EAF-8FEA-0A9A193B61FB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Calibri"/>
              <a:cs typeface="Calibri"/>
            </a:rPr>
            <a:t>Your brain is not fully developed until you are about 25 years or older. </a:t>
          </a:r>
        </a:p>
      </dgm:t>
    </dgm:pt>
    <dgm:pt modelId="{BAEA9670-2A03-4BF5-A84D-DEC7E90AAC7D}" type="parTrans" cxnId="{2C26D14F-220A-4A74-9A6C-D24B14C0539D}">
      <dgm:prSet/>
      <dgm:spPr/>
      <dgm:t>
        <a:bodyPr/>
        <a:lstStyle/>
        <a:p>
          <a:endParaRPr lang="en-US"/>
        </a:p>
      </dgm:t>
    </dgm:pt>
    <dgm:pt modelId="{20F9BA88-E532-4289-A8E9-80761AD4414A}" type="sibTrans" cxnId="{2C26D14F-220A-4A74-9A6C-D24B14C0539D}">
      <dgm:prSet/>
      <dgm:spPr/>
      <dgm:t>
        <a:bodyPr/>
        <a:lstStyle/>
        <a:p>
          <a:endParaRPr lang="en-US"/>
        </a:p>
      </dgm:t>
    </dgm:pt>
    <dgm:pt modelId="{9ECE1BCB-9956-435F-AAEB-8A920B6265BC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Calibri"/>
              <a:cs typeface="Calibri"/>
            </a:rPr>
            <a:t>Marijuana use can damage the developing brain, seriously affecting the ability to think, learn, remember, pay attention, and make safe decisions.</a:t>
          </a:r>
        </a:p>
      </dgm:t>
    </dgm:pt>
    <dgm:pt modelId="{166902B6-B81E-4DFD-B5DF-5B8B39D1C572}" type="parTrans" cxnId="{6455AEF4-25FD-4375-A03C-8F4F918E07BA}">
      <dgm:prSet/>
      <dgm:spPr/>
      <dgm:t>
        <a:bodyPr/>
        <a:lstStyle/>
        <a:p>
          <a:endParaRPr lang="en-US"/>
        </a:p>
      </dgm:t>
    </dgm:pt>
    <dgm:pt modelId="{28B9DAF2-628E-4623-8F03-81686F6149A6}" type="sibTrans" cxnId="{6455AEF4-25FD-4375-A03C-8F4F918E07BA}">
      <dgm:prSet/>
      <dgm:spPr/>
      <dgm:t>
        <a:bodyPr/>
        <a:lstStyle/>
        <a:p>
          <a:endParaRPr lang="en-US"/>
        </a:p>
      </dgm:t>
    </dgm:pt>
    <dgm:pt modelId="{440525FB-A01E-42EA-BEA5-2F8613AC9A00}" type="pres">
      <dgm:prSet presAssocID="{FE101617-1B21-410C-91EA-C490986D3173}" presName="Name0" presStyleCnt="0">
        <dgm:presLayoutVars>
          <dgm:dir/>
          <dgm:animLvl val="lvl"/>
          <dgm:resizeHandles val="exact"/>
        </dgm:presLayoutVars>
      </dgm:prSet>
      <dgm:spPr/>
    </dgm:pt>
    <dgm:pt modelId="{8BAEEA59-6D16-4FC2-8A7C-8E1287B40514}" type="pres">
      <dgm:prSet presAssocID="{9ECE1BCB-9956-435F-AAEB-8A920B6265BC}" presName="boxAndChildren" presStyleCnt="0"/>
      <dgm:spPr/>
    </dgm:pt>
    <dgm:pt modelId="{1CEC1EAA-1FB5-4E4A-8C7D-1D16715FFAF8}" type="pres">
      <dgm:prSet presAssocID="{9ECE1BCB-9956-435F-AAEB-8A920B6265BC}" presName="parentTextBox" presStyleLbl="node1" presStyleIdx="0" presStyleCnt="2" custScaleY="200002"/>
      <dgm:spPr/>
    </dgm:pt>
    <dgm:pt modelId="{11E725C9-BEAC-4FB9-80C8-2B61525B1D46}" type="pres">
      <dgm:prSet presAssocID="{20F9BA88-E532-4289-A8E9-80761AD4414A}" presName="sp" presStyleCnt="0"/>
      <dgm:spPr/>
    </dgm:pt>
    <dgm:pt modelId="{E0E948E9-95EB-4E02-8C32-441811670133}" type="pres">
      <dgm:prSet presAssocID="{49EB8E1D-B5C5-4EAF-8FEA-0A9A193B61FB}" presName="arrowAndChildren" presStyleCnt="0"/>
      <dgm:spPr/>
    </dgm:pt>
    <dgm:pt modelId="{6A3BB6A2-9D46-464D-A238-603D8F1E5E22}" type="pres">
      <dgm:prSet presAssocID="{49EB8E1D-B5C5-4EAF-8FEA-0A9A193B61FB}" presName="parentTextArrow" presStyleLbl="node1" presStyleIdx="1" presStyleCnt="2" custScaleY="153860"/>
      <dgm:spPr/>
    </dgm:pt>
  </dgm:ptLst>
  <dgm:cxnLst>
    <dgm:cxn modelId="{9B6CBA5B-A88A-48A6-98B2-F59CFD94CE78}" type="presOf" srcId="{49EB8E1D-B5C5-4EAF-8FEA-0A9A193B61FB}" destId="{6A3BB6A2-9D46-464D-A238-603D8F1E5E22}" srcOrd="0" destOrd="0" presId="urn:microsoft.com/office/officeart/2005/8/layout/process4"/>
    <dgm:cxn modelId="{2C26D14F-220A-4A74-9A6C-D24B14C0539D}" srcId="{FE101617-1B21-410C-91EA-C490986D3173}" destId="{49EB8E1D-B5C5-4EAF-8FEA-0A9A193B61FB}" srcOrd="0" destOrd="0" parTransId="{BAEA9670-2A03-4BF5-A84D-DEC7E90AAC7D}" sibTransId="{20F9BA88-E532-4289-A8E9-80761AD4414A}"/>
    <dgm:cxn modelId="{59BB7C78-5D23-4B50-A97C-B46713354904}" type="presOf" srcId="{9ECE1BCB-9956-435F-AAEB-8A920B6265BC}" destId="{1CEC1EAA-1FB5-4E4A-8C7D-1D16715FFAF8}" srcOrd="0" destOrd="0" presId="urn:microsoft.com/office/officeart/2005/8/layout/process4"/>
    <dgm:cxn modelId="{2DD333DA-BB72-40AC-B931-11AC37DC843D}" type="presOf" srcId="{FE101617-1B21-410C-91EA-C490986D3173}" destId="{440525FB-A01E-42EA-BEA5-2F8613AC9A00}" srcOrd="0" destOrd="0" presId="urn:microsoft.com/office/officeart/2005/8/layout/process4"/>
    <dgm:cxn modelId="{6455AEF4-25FD-4375-A03C-8F4F918E07BA}" srcId="{FE101617-1B21-410C-91EA-C490986D3173}" destId="{9ECE1BCB-9956-435F-AAEB-8A920B6265BC}" srcOrd="1" destOrd="0" parTransId="{166902B6-B81E-4DFD-B5DF-5B8B39D1C572}" sibTransId="{28B9DAF2-628E-4623-8F03-81686F6149A6}"/>
    <dgm:cxn modelId="{FC4CB59C-2DAE-4FF2-9926-EC85F96B3656}" type="presParOf" srcId="{440525FB-A01E-42EA-BEA5-2F8613AC9A00}" destId="{8BAEEA59-6D16-4FC2-8A7C-8E1287B40514}" srcOrd="0" destOrd="0" presId="urn:microsoft.com/office/officeart/2005/8/layout/process4"/>
    <dgm:cxn modelId="{5D74FF2F-50E8-4347-BB4A-FB87A916FC91}" type="presParOf" srcId="{8BAEEA59-6D16-4FC2-8A7C-8E1287B40514}" destId="{1CEC1EAA-1FB5-4E4A-8C7D-1D16715FFAF8}" srcOrd="0" destOrd="0" presId="urn:microsoft.com/office/officeart/2005/8/layout/process4"/>
    <dgm:cxn modelId="{B2CDAD36-2D11-4178-BF77-7C807F4020C5}" type="presParOf" srcId="{440525FB-A01E-42EA-BEA5-2F8613AC9A00}" destId="{11E725C9-BEAC-4FB9-80C8-2B61525B1D46}" srcOrd="1" destOrd="0" presId="urn:microsoft.com/office/officeart/2005/8/layout/process4"/>
    <dgm:cxn modelId="{5EB9042A-0363-4F3D-B1CB-4517A57DAC72}" type="presParOf" srcId="{440525FB-A01E-42EA-BEA5-2F8613AC9A00}" destId="{E0E948E9-95EB-4E02-8C32-441811670133}" srcOrd="2" destOrd="0" presId="urn:microsoft.com/office/officeart/2005/8/layout/process4"/>
    <dgm:cxn modelId="{9F5FA272-1A9A-40A0-A4EA-01E129122C5A}" type="presParOf" srcId="{E0E948E9-95EB-4E02-8C32-441811670133}" destId="{6A3BB6A2-9D46-464D-A238-603D8F1E5E2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624079-95CD-40CC-8F1D-E5581CE95C9C}" type="doc">
      <dgm:prSet loTypeId="urn:microsoft.com/office/officeart/2005/8/layout/vList2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CB2457-C697-4ADD-A79F-E28F225B751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  <a:latin typeface="Calibri"/>
              <a:cs typeface="Calibri"/>
            </a:rPr>
            <a:t>Regular use of marijuana (THC/cannabis) significantly increases a teen’s risk of depression and anxiety. </a:t>
          </a:r>
        </a:p>
      </dgm:t>
    </dgm:pt>
    <dgm:pt modelId="{57B793DF-9B5E-4E59-B703-50BCEA0F91FA}" type="parTrans" cxnId="{173F77A6-BF55-4025-8736-451053B885EC}">
      <dgm:prSet/>
      <dgm:spPr/>
      <dgm:t>
        <a:bodyPr/>
        <a:lstStyle/>
        <a:p>
          <a:endParaRPr lang="en-US"/>
        </a:p>
      </dgm:t>
    </dgm:pt>
    <dgm:pt modelId="{0D9B1973-4D08-4265-9E14-ADB7B99CABDB}" type="sibTrans" cxnId="{173F77A6-BF55-4025-8736-451053B885EC}">
      <dgm:prSet/>
      <dgm:spPr/>
      <dgm:t>
        <a:bodyPr/>
        <a:lstStyle/>
        <a:p>
          <a:endParaRPr lang="en-US"/>
        </a:p>
      </dgm:t>
    </dgm:pt>
    <dgm:pt modelId="{369A1BAA-513A-4EBB-BC4E-072EB9FFA42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Calibri"/>
              <a:cs typeface="Calibri"/>
            </a:rPr>
            <a:t>Marijuana (THC/cannabis) use can make depression, anxiety, and other emotional problems worse and has been linked to suicidal thoughts and psychosis (loss of touch with reality).</a:t>
          </a:r>
        </a:p>
      </dgm:t>
    </dgm:pt>
    <dgm:pt modelId="{AB1625E8-05CB-46EC-ACB2-1C91984CDB1C}" type="parTrans" cxnId="{094701F6-3DD2-4AD6-B9F3-0E61AAFA4C65}">
      <dgm:prSet/>
      <dgm:spPr/>
      <dgm:t>
        <a:bodyPr/>
        <a:lstStyle/>
        <a:p>
          <a:endParaRPr lang="en-US"/>
        </a:p>
      </dgm:t>
    </dgm:pt>
    <dgm:pt modelId="{528461ED-9624-438F-AB96-679E40F2F89B}" type="sibTrans" cxnId="{094701F6-3DD2-4AD6-B9F3-0E61AAFA4C65}">
      <dgm:prSet/>
      <dgm:spPr/>
      <dgm:t>
        <a:bodyPr/>
        <a:lstStyle/>
        <a:p>
          <a:endParaRPr lang="en-US"/>
        </a:p>
      </dgm:t>
    </dgm:pt>
    <dgm:pt modelId="{F3015443-4823-49DF-BA01-5833FE14916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  <a:latin typeface="Calibri"/>
              <a:cs typeface="Calibri"/>
            </a:rPr>
            <a:t>Marijuana (THC/cannabis) use can take away the desire to participate in activities and succeed in school. </a:t>
          </a:r>
        </a:p>
      </dgm:t>
    </dgm:pt>
    <dgm:pt modelId="{FB05DB35-6AC7-473A-9CFA-BD3C66F7C2CD}" type="parTrans" cxnId="{B066306A-8C4A-4BED-A06D-5FFBE3B253FB}">
      <dgm:prSet/>
      <dgm:spPr/>
      <dgm:t>
        <a:bodyPr/>
        <a:lstStyle/>
        <a:p>
          <a:endParaRPr lang="en-US"/>
        </a:p>
      </dgm:t>
    </dgm:pt>
    <dgm:pt modelId="{0D0B526C-9893-4723-9057-7523CCDF8DBE}" type="sibTrans" cxnId="{B066306A-8C4A-4BED-A06D-5FFBE3B253FB}">
      <dgm:prSet/>
      <dgm:spPr/>
      <dgm:t>
        <a:bodyPr/>
        <a:lstStyle/>
        <a:p>
          <a:endParaRPr lang="en-US"/>
        </a:p>
      </dgm:t>
    </dgm:pt>
    <dgm:pt modelId="{1C245362-285E-4787-B8E9-9538B27422F0}" type="pres">
      <dgm:prSet presAssocID="{32624079-95CD-40CC-8F1D-E5581CE95C9C}" presName="linear" presStyleCnt="0">
        <dgm:presLayoutVars>
          <dgm:animLvl val="lvl"/>
          <dgm:resizeHandles val="exact"/>
        </dgm:presLayoutVars>
      </dgm:prSet>
      <dgm:spPr/>
    </dgm:pt>
    <dgm:pt modelId="{112A4938-0249-4C19-8648-C2FE53644A71}" type="pres">
      <dgm:prSet presAssocID="{5CCB2457-C697-4ADD-A79F-E28F225B75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CBFCFD-AE7C-424F-8936-CE82C2E53C2A}" type="pres">
      <dgm:prSet presAssocID="{0D9B1973-4D08-4265-9E14-ADB7B99CABDB}" presName="spacer" presStyleCnt="0"/>
      <dgm:spPr/>
    </dgm:pt>
    <dgm:pt modelId="{BBB23E1E-4C06-42B3-8ECD-DBAE2E602017}" type="pres">
      <dgm:prSet presAssocID="{369A1BAA-513A-4EBB-BC4E-072EB9FFA42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79BE91-C9F0-4F0E-8426-ABB33CC8D31F}" type="pres">
      <dgm:prSet presAssocID="{528461ED-9624-438F-AB96-679E40F2F89B}" presName="spacer" presStyleCnt="0"/>
      <dgm:spPr/>
    </dgm:pt>
    <dgm:pt modelId="{14610B1D-F081-4D9D-AAFB-9DBA86AEDE06}" type="pres">
      <dgm:prSet presAssocID="{F3015443-4823-49DF-BA01-5833FE14916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F1D9819-C941-498F-ABB7-75C15D6D06B1}" type="presOf" srcId="{5CCB2457-C697-4ADD-A79F-E28F225B7519}" destId="{112A4938-0249-4C19-8648-C2FE53644A71}" srcOrd="0" destOrd="0" presId="urn:microsoft.com/office/officeart/2005/8/layout/vList2"/>
    <dgm:cxn modelId="{188CD71B-E7D3-4551-B69C-DAA2F46D9219}" type="presOf" srcId="{F3015443-4823-49DF-BA01-5833FE149167}" destId="{14610B1D-F081-4D9D-AAFB-9DBA86AEDE06}" srcOrd="0" destOrd="0" presId="urn:microsoft.com/office/officeart/2005/8/layout/vList2"/>
    <dgm:cxn modelId="{B066306A-8C4A-4BED-A06D-5FFBE3B253FB}" srcId="{32624079-95CD-40CC-8F1D-E5581CE95C9C}" destId="{F3015443-4823-49DF-BA01-5833FE149167}" srcOrd="2" destOrd="0" parTransId="{FB05DB35-6AC7-473A-9CFA-BD3C66F7C2CD}" sibTransId="{0D0B526C-9893-4723-9057-7523CCDF8DBE}"/>
    <dgm:cxn modelId="{3F2B5651-D830-4F43-A146-3221C75AA392}" type="presOf" srcId="{32624079-95CD-40CC-8F1D-E5581CE95C9C}" destId="{1C245362-285E-4787-B8E9-9538B27422F0}" srcOrd="0" destOrd="0" presId="urn:microsoft.com/office/officeart/2005/8/layout/vList2"/>
    <dgm:cxn modelId="{173F77A6-BF55-4025-8736-451053B885EC}" srcId="{32624079-95CD-40CC-8F1D-E5581CE95C9C}" destId="{5CCB2457-C697-4ADD-A79F-E28F225B7519}" srcOrd="0" destOrd="0" parTransId="{57B793DF-9B5E-4E59-B703-50BCEA0F91FA}" sibTransId="{0D9B1973-4D08-4265-9E14-ADB7B99CABDB}"/>
    <dgm:cxn modelId="{BE20A9C4-748E-4F3A-98B5-0D84C138BE3B}" type="presOf" srcId="{369A1BAA-513A-4EBB-BC4E-072EB9FFA423}" destId="{BBB23E1E-4C06-42B3-8ECD-DBAE2E602017}" srcOrd="0" destOrd="0" presId="urn:microsoft.com/office/officeart/2005/8/layout/vList2"/>
    <dgm:cxn modelId="{094701F6-3DD2-4AD6-B9F3-0E61AAFA4C65}" srcId="{32624079-95CD-40CC-8F1D-E5581CE95C9C}" destId="{369A1BAA-513A-4EBB-BC4E-072EB9FFA423}" srcOrd="1" destOrd="0" parTransId="{AB1625E8-05CB-46EC-ACB2-1C91984CDB1C}" sibTransId="{528461ED-9624-438F-AB96-679E40F2F89B}"/>
    <dgm:cxn modelId="{D8EF7535-2C23-4627-A445-8DDC622F03DB}" type="presParOf" srcId="{1C245362-285E-4787-B8E9-9538B27422F0}" destId="{112A4938-0249-4C19-8648-C2FE53644A71}" srcOrd="0" destOrd="0" presId="urn:microsoft.com/office/officeart/2005/8/layout/vList2"/>
    <dgm:cxn modelId="{57F5013C-4ECC-4CF0-AC36-AFFD98FD07AB}" type="presParOf" srcId="{1C245362-285E-4787-B8E9-9538B27422F0}" destId="{2BCBFCFD-AE7C-424F-8936-CE82C2E53C2A}" srcOrd="1" destOrd="0" presId="urn:microsoft.com/office/officeart/2005/8/layout/vList2"/>
    <dgm:cxn modelId="{4E985D87-3DA7-4ECC-9340-34DA32449218}" type="presParOf" srcId="{1C245362-285E-4787-B8E9-9538B27422F0}" destId="{BBB23E1E-4C06-42B3-8ECD-DBAE2E602017}" srcOrd="2" destOrd="0" presId="urn:microsoft.com/office/officeart/2005/8/layout/vList2"/>
    <dgm:cxn modelId="{47347C77-C8FE-4E94-A412-A80E3BCCA105}" type="presParOf" srcId="{1C245362-285E-4787-B8E9-9538B27422F0}" destId="{7879BE91-C9F0-4F0E-8426-ABB33CC8D31F}" srcOrd="3" destOrd="0" presId="urn:microsoft.com/office/officeart/2005/8/layout/vList2"/>
    <dgm:cxn modelId="{2D3F9A6B-ECC9-4E31-BC62-A1A7DA2A7F16}" type="presParOf" srcId="{1C245362-285E-4787-B8E9-9538B27422F0}" destId="{14610B1D-F081-4D9D-AAFB-9DBA86AEDE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37C578-C414-4ED4-B41B-B33B7B88562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3BF1112-2E88-4A9A-8965-00B7486A95D2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Someone who uses drugs, including marijuana (THC/cannabis), risks hurting themselves physically and emotionally.</a:t>
          </a:r>
          <a:endParaRPr lang="en-US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gm:t>
    </dgm:pt>
    <dgm:pt modelId="{2C41A185-5DF5-47DE-84F6-1FC8F02960E9}" type="parTrans" cxnId="{06C533D4-3BBB-4D83-9F20-128D47E866CC}">
      <dgm:prSet/>
      <dgm:spPr/>
      <dgm:t>
        <a:bodyPr/>
        <a:lstStyle/>
        <a:p>
          <a:endParaRPr lang="en-US"/>
        </a:p>
      </dgm:t>
    </dgm:pt>
    <dgm:pt modelId="{FC8AF9FA-5C4B-4792-82D4-6007D40E01FC}" type="sibTrans" cxnId="{06C533D4-3BBB-4D83-9F20-128D47E866CC}">
      <dgm:prSet/>
      <dgm:spPr/>
      <dgm:t>
        <a:bodyPr/>
        <a:lstStyle/>
        <a:p>
          <a:endParaRPr lang="en-US"/>
        </a:p>
      </dgm:t>
    </dgm:pt>
    <dgm:pt modelId="{4D16E20D-302F-4425-8A2D-AF65BDCD2C32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Marijuana (THC/cannabis) use can have significant negative effects on the developing brain, family relationships, friendships, and the ability to perform well in school and sports.</a:t>
          </a:r>
          <a:endParaRPr lang="en-US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gm:t>
    </dgm:pt>
    <dgm:pt modelId="{22149000-F9B9-4D9C-8589-A99D58814463}" type="parTrans" cxnId="{D4E944B5-F54C-44D2-9C0E-D44289CF8389}">
      <dgm:prSet/>
      <dgm:spPr/>
      <dgm:t>
        <a:bodyPr/>
        <a:lstStyle/>
        <a:p>
          <a:endParaRPr lang="en-US"/>
        </a:p>
      </dgm:t>
    </dgm:pt>
    <dgm:pt modelId="{685C6244-4A83-4F80-A750-4B55101EFDC4}" type="sibTrans" cxnId="{D4E944B5-F54C-44D2-9C0E-D44289CF8389}">
      <dgm:prSet/>
      <dgm:spPr/>
      <dgm:t>
        <a:bodyPr/>
        <a:lstStyle/>
        <a:p>
          <a:endParaRPr lang="en-US"/>
        </a:p>
      </dgm:t>
    </dgm:pt>
    <dgm:pt modelId="{7602633A-082C-48CE-84B2-C5AACBA49FE0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It’s important to find ways to manage feelings, deal with stress, and have fun without using marijuana, alcohol, and other drugs.</a:t>
          </a:r>
          <a:endParaRPr lang="en-US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gm:t>
    </dgm:pt>
    <dgm:pt modelId="{1C5711CA-CAC4-42FB-AD36-C87C1701D31A}" type="parTrans" cxnId="{EF7D7CC3-308E-4ED5-917E-1FC53C4646A7}">
      <dgm:prSet/>
      <dgm:spPr/>
      <dgm:t>
        <a:bodyPr/>
        <a:lstStyle/>
        <a:p>
          <a:endParaRPr lang="en-US"/>
        </a:p>
      </dgm:t>
    </dgm:pt>
    <dgm:pt modelId="{8AFB3AE5-6CC9-416A-B2CF-34981D12CC42}" type="sibTrans" cxnId="{EF7D7CC3-308E-4ED5-917E-1FC53C4646A7}">
      <dgm:prSet/>
      <dgm:spPr/>
      <dgm:t>
        <a:bodyPr/>
        <a:lstStyle/>
        <a:p>
          <a:endParaRPr lang="en-US"/>
        </a:p>
      </dgm:t>
    </dgm:pt>
    <dgm:pt modelId="{34CF0E6F-9CED-48CC-820A-77D4D0E8C87F}" type="pres">
      <dgm:prSet presAssocID="{F837C578-C414-4ED4-B41B-B33B7B885621}" presName="linear" presStyleCnt="0">
        <dgm:presLayoutVars>
          <dgm:animLvl val="lvl"/>
          <dgm:resizeHandles val="exact"/>
        </dgm:presLayoutVars>
      </dgm:prSet>
      <dgm:spPr/>
    </dgm:pt>
    <dgm:pt modelId="{9122F338-D7E3-4D01-9655-48EC1DEB0058}" type="pres">
      <dgm:prSet presAssocID="{13BF1112-2E88-4A9A-8965-00B7486A95D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8AF399-528E-41A3-BC1A-BEDF58F5D749}" type="pres">
      <dgm:prSet presAssocID="{FC8AF9FA-5C4B-4792-82D4-6007D40E01FC}" presName="spacer" presStyleCnt="0"/>
      <dgm:spPr/>
    </dgm:pt>
    <dgm:pt modelId="{DACCD0BE-4A4E-4AEB-9932-97AD9912D6C2}" type="pres">
      <dgm:prSet presAssocID="{4D16E20D-302F-4425-8A2D-AF65BDCD2C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BDB039-20B7-4DFC-8C68-28FF31E4A33B}" type="pres">
      <dgm:prSet presAssocID="{685C6244-4A83-4F80-A750-4B55101EFDC4}" presName="spacer" presStyleCnt="0"/>
      <dgm:spPr/>
    </dgm:pt>
    <dgm:pt modelId="{A82B5E6B-209D-4319-A578-F5808738DBAA}" type="pres">
      <dgm:prSet presAssocID="{7602633A-082C-48CE-84B2-C5AACBA49FE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7B7F173-5BF5-4AA6-B46D-6AC220F762CD}" type="presOf" srcId="{F837C578-C414-4ED4-B41B-B33B7B885621}" destId="{34CF0E6F-9CED-48CC-820A-77D4D0E8C87F}" srcOrd="0" destOrd="0" presId="urn:microsoft.com/office/officeart/2005/8/layout/vList2"/>
    <dgm:cxn modelId="{6C5F2F76-6271-4212-8DBA-B50589DC846E}" type="presOf" srcId="{7602633A-082C-48CE-84B2-C5AACBA49FE0}" destId="{A82B5E6B-209D-4319-A578-F5808738DBAA}" srcOrd="0" destOrd="0" presId="urn:microsoft.com/office/officeart/2005/8/layout/vList2"/>
    <dgm:cxn modelId="{D056778C-8F1C-4B2F-8948-C21EB7C35A63}" type="presOf" srcId="{13BF1112-2E88-4A9A-8965-00B7486A95D2}" destId="{9122F338-D7E3-4D01-9655-48EC1DEB0058}" srcOrd="0" destOrd="0" presId="urn:microsoft.com/office/officeart/2005/8/layout/vList2"/>
    <dgm:cxn modelId="{63AA3898-9910-47D3-B43B-79CC7FB2F7FF}" type="presOf" srcId="{4D16E20D-302F-4425-8A2D-AF65BDCD2C32}" destId="{DACCD0BE-4A4E-4AEB-9932-97AD9912D6C2}" srcOrd="0" destOrd="0" presId="urn:microsoft.com/office/officeart/2005/8/layout/vList2"/>
    <dgm:cxn modelId="{D4E944B5-F54C-44D2-9C0E-D44289CF8389}" srcId="{F837C578-C414-4ED4-B41B-B33B7B885621}" destId="{4D16E20D-302F-4425-8A2D-AF65BDCD2C32}" srcOrd="1" destOrd="0" parTransId="{22149000-F9B9-4D9C-8589-A99D58814463}" sibTransId="{685C6244-4A83-4F80-A750-4B55101EFDC4}"/>
    <dgm:cxn modelId="{EF7D7CC3-308E-4ED5-917E-1FC53C4646A7}" srcId="{F837C578-C414-4ED4-B41B-B33B7B885621}" destId="{7602633A-082C-48CE-84B2-C5AACBA49FE0}" srcOrd="2" destOrd="0" parTransId="{1C5711CA-CAC4-42FB-AD36-C87C1701D31A}" sibTransId="{8AFB3AE5-6CC9-416A-B2CF-34981D12CC42}"/>
    <dgm:cxn modelId="{06C533D4-3BBB-4D83-9F20-128D47E866CC}" srcId="{F837C578-C414-4ED4-B41B-B33B7B885621}" destId="{13BF1112-2E88-4A9A-8965-00B7486A95D2}" srcOrd="0" destOrd="0" parTransId="{2C41A185-5DF5-47DE-84F6-1FC8F02960E9}" sibTransId="{FC8AF9FA-5C4B-4792-82D4-6007D40E01FC}"/>
    <dgm:cxn modelId="{70C47E6B-F7CE-45BB-8526-689EDC0F790F}" type="presParOf" srcId="{34CF0E6F-9CED-48CC-820A-77D4D0E8C87F}" destId="{9122F338-D7E3-4D01-9655-48EC1DEB0058}" srcOrd="0" destOrd="0" presId="urn:microsoft.com/office/officeart/2005/8/layout/vList2"/>
    <dgm:cxn modelId="{8FECB3E2-9A49-4BB1-AA2B-947880B72E2C}" type="presParOf" srcId="{34CF0E6F-9CED-48CC-820A-77D4D0E8C87F}" destId="{AA8AF399-528E-41A3-BC1A-BEDF58F5D749}" srcOrd="1" destOrd="0" presId="urn:microsoft.com/office/officeart/2005/8/layout/vList2"/>
    <dgm:cxn modelId="{CFCC9AB2-CF8E-4047-87BF-09795B4E5E7B}" type="presParOf" srcId="{34CF0E6F-9CED-48CC-820A-77D4D0E8C87F}" destId="{DACCD0BE-4A4E-4AEB-9932-97AD9912D6C2}" srcOrd="2" destOrd="0" presId="urn:microsoft.com/office/officeart/2005/8/layout/vList2"/>
    <dgm:cxn modelId="{1E134233-A689-4ABB-BE66-101D23FD27B0}" type="presParOf" srcId="{34CF0E6F-9CED-48CC-820A-77D4D0E8C87F}" destId="{E3BDB039-20B7-4DFC-8C68-28FF31E4A33B}" srcOrd="3" destOrd="0" presId="urn:microsoft.com/office/officeart/2005/8/layout/vList2"/>
    <dgm:cxn modelId="{BE3AA0E5-98F5-4B5F-BC36-E777DC78D6B7}" type="presParOf" srcId="{34CF0E6F-9CED-48CC-820A-77D4D0E8C87F}" destId="{A82B5E6B-209D-4319-A578-F5808738DB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650B2F-58CA-4DC6-908A-D5A52AB5DA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C18F6E-C217-41E1-9514-9817F59CC74C}">
      <dgm:prSet/>
      <dgm:spPr/>
      <dgm:t>
        <a:bodyPr/>
        <a:lstStyle/>
        <a:p>
          <a:r>
            <a:rPr lang="en-US" b="1"/>
            <a:t>For more re</a:t>
          </a:r>
          <a:r>
            <a:rPr lang="en-US" b="1" dirty="0"/>
            <a:t>s</a:t>
          </a:r>
          <a:r>
            <a:rPr lang="en-US" b="1"/>
            <a:t>earch-based information:</a:t>
          </a:r>
          <a:endParaRPr lang="en-US"/>
        </a:p>
      </dgm:t>
    </dgm:pt>
    <dgm:pt modelId="{31D23584-16EC-4568-BCAC-44A313CFD3B4}" type="parTrans" cxnId="{A39E9CF8-F73E-4557-90EA-D5FD39A5488C}">
      <dgm:prSet/>
      <dgm:spPr/>
      <dgm:t>
        <a:bodyPr/>
        <a:lstStyle/>
        <a:p>
          <a:endParaRPr lang="en-US"/>
        </a:p>
      </dgm:t>
    </dgm:pt>
    <dgm:pt modelId="{DDD20A26-F892-419D-84CD-0B66D0DB4058}" type="sibTrans" cxnId="{A39E9CF8-F73E-4557-90EA-D5FD39A5488C}">
      <dgm:prSet/>
      <dgm:spPr/>
      <dgm:t>
        <a:bodyPr/>
        <a:lstStyle/>
        <a:p>
          <a:endParaRPr lang="en-US"/>
        </a:p>
      </dgm:t>
    </dgm:pt>
    <dgm:pt modelId="{95394650-15EB-4E70-BF82-B053C890E877}">
      <dgm:prSet/>
      <dgm:spPr/>
      <dgm:t>
        <a:bodyPr/>
        <a:lstStyle/>
        <a:p>
          <a:r>
            <a:rPr lang="en-US" b="1" dirty="0"/>
            <a:t>www.drugabuse.gov </a:t>
          </a:r>
          <a:endParaRPr lang="en-US" dirty="0"/>
        </a:p>
      </dgm:t>
    </dgm:pt>
    <dgm:pt modelId="{23EFF6A3-3D06-44B8-8137-0E88C6DC1FE3}" type="parTrans" cxnId="{AA352C73-6C55-40AE-8023-AFBF9A0FA508}">
      <dgm:prSet/>
      <dgm:spPr/>
      <dgm:t>
        <a:bodyPr/>
        <a:lstStyle/>
        <a:p>
          <a:endParaRPr lang="en-US"/>
        </a:p>
      </dgm:t>
    </dgm:pt>
    <dgm:pt modelId="{4A8744FA-ABE2-4919-A91A-E39F15CF3834}" type="sibTrans" cxnId="{AA352C73-6C55-40AE-8023-AFBF9A0FA508}">
      <dgm:prSet/>
      <dgm:spPr/>
      <dgm:t>
        <a:bodyPr/>
        <a:lstStyle/>
        <a:p>
          <a:endParaRPr lang="en-US"/>
        </a:p>
      </dgm:t>
    </dgm:pt>
    <dgm:pt modelId="{1C2963C9-45FD-411F-8532-A66394A891B5}">
      <dgm:prSet/>
      <dgm:spPr/>
      <dgm:t>
        <a:bodyPr/>
        <a:lstStyle/>
        <a:p>
          <a:r>
            <a:rPr lang="en-US" b="1" dirty="0"/>
            <a:t>www.nimh.nih.gov </a:t>
          </a:r>
          <a:endParaRPr lang="en-US" dirty="0"/>
        </a:p>
      </dgm:t>
    </dgm:pt>
    <dgm:pt modelId="{1A064D81-8E23-49E3-924C-BEBEC9B2AAF5}" type="parTrans" cxnId="{5871D318-F4BE-4D7D-BC07-B6AB1ED7B0FB}">
      <dgm:prSet/>
      <dgm:spPr/>
      <dgm:t>
        <a:bodyPr/>
        <a:lstStyle/>
        <a:p>
          <a:endParaRPr lang="en-US"/>
        </a:p>
      </dgm:t>
    </dgm:pt>
    <dgm:pt modelId="{864F0691-63EE-4835-A7AD-35D865325ACC}" type="sibTrans" cxnId="{5871D318-F4BE-4D7D-BC07-B6AB1ED7B0FB}">
      <dgm:prSet/>
      <dgm:spPr/>
      <dgm:t>
        <a:bodyPr/>
        <a:lstStyle/>
        <a:p>
          <a:endParaRPr lang="en-US"/>
        </a:p>
      </dgm:t>
    </dgm:pt>
    <dgm:pt modelId="{76843C89-7535-42CD-8843-608D6DA5332A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www.</a:t>
          </a:r>
          <a:r>
            <a:rPr lang="en-US" b="1" dirty="0">
              <a:latin typeface="Constantia"/>
              <a:hlinkClick xmlns:r="http://schemas.openxmlformats.org/officeDocument/2006/relationships" r:id="rId1"/>
            </a:rPr>
            <a:t>cdc.gov</a:t>
          </a:r>
          <a:endParaRPr lang="en-US" dirty="0"/>
        </a:p>
      </dgm:t>
    </dgm:pt>
    <dgm:pt modelId="{7D297C4B-0BF7-4F3D-A94B-89363A1898FC}" type="parTrans" cxnId="{4B97F920-C7BF-4235-81A5-DF3159767E70}">
      <dgm:prSet/>
      <dgm:spPr/>
      <dgm:t>
        <a:bodyPr/>
        <a:lstStyle/>
        <a:p>
          <a:endParaRPr lang="en-US"/>
        </a:p>
      </dgm:t>
    </dgm:pt>
    <dgm:pt modelId="{F6BCF8F0-93AB-4840-BEA4-9374C07D668C}" type="sibTrans" cxnId="{4B97F920-C7BF-4235-81A5-DF3159767E70}">
      <dgm:prSet/>
      <dgm:spPr/>
      <dgm:t>
        <a:bodyPr/>
        <a:lstStyle/>
        <a:p>
          <a:endParaRPr lang="en-US"/>
        </a:p>
      </dgm:t>
    </dgm:pt>
    <dgm:pt modelId="{D80578DC-0663-4967-85B1-A3831A956555}">
      <dgm:prSet phldr="0"/>
      <dgm:spPr/>
      <dgm:t>
        <a:bodyPr/>
        <a:lstStyle/>
        <a:p>
          <a:r>
            <a:rPr lang="en-US" b="1" dirty="0">
              <a:latin typeface="Constantia"/>
            </a:rPr>
            <a:t>cvcoalition.org</a:t>
          </a:r>
        </a:p>
      </dgm:t>
    </dgm:pt>
    <dgm:pt modelId="{37490473-C7CC-4033-ACBC-8079736E21BA}" type="parTrans" cxnId="{C15E2056-B83F-4975-98EF-F6FF640F1B36}">
      <dgm:prSet/>
      <dgm:spPr/>
    </dgm:pt>
    <dgm:pt modelId="{C07F25A9-7035-4C72-B0EC-7059CEC16B15}" type="sibTrans" cxnId="{C15E2056-B83F-4975-98EF-F6FF640F1B36}">
      <dgm:prSet/>
      <dgm:spPr/>
    </dgm:pt>
    <dgm:pt modelId="{D899E423-7A2A-4C75-9012-A92C7FD21493}" type="pres">
      <dgm:prSet presAssocID="{19650B2F-58CA-4DC6-908A-D5A52AB5DAFA}" presName="linear" presStyleCnt="0">
        <dgm:presLayoutVars>
          <dgm:animLvl val="lvl"/>
          <dgm:resizeHandles val="exact"/>
        </dgm:presLayoutVars>
      </dgm:prSet>
      <dgm:spPr/>
    </dgm:pt>
    <dgm:pt modelId="{62848FC9-80A6-4CFB-9869-3E39803E98B2}" type="pres">
      <dgm:prSet presAssocID="{39C18F6E-C217-41E1-9514-9817F59CC74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1B837CC-D014-4576-997B-EB5D0478976D}" type="pres">
      <dgm:prSet presAssocID="{DDD20A26-F892-419D-84CD-0B66D0DB4058}" presName="spacer" presStyleCnt="0"/>
      <dgm:spPr/>
    </dgm:pt>
    <dgm:pt modelId="{F637D8A4-94E5-4777-AB0D-0CAAB716A637}" type="pres">
      <dgm:prSet presAssocID="{95394650-15EB-4E70-BF82-B053C890E87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E5E5D1-C43E-469D-81FA-36F1FA1D9BF3}" type="pres">
      <dgm:prSet presAssocID="{4A8744FA-ABE2-4919-A91A-E39F15CF3834}" presName="spacer" presStyleCnt="0"/>
      <dgm:spPr/>
    </dgm:pt>
    <dgm:pt modelId="{79894829-F438-4CBE-9688-4FBC30610ECC}" type="pres">
      <dgm:prSet presAssocID="{1C2963C9-45FD-411F-8532-A66394A891B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1D41FAE-7001-4FE6-AFB5-54F0308A376C}" type="pres">
      <dgm:prSet presAssocID="{864F0691-63EE-4835-A7AD-35D865325ACC}" presName="spacer" presStyleCnt="0"/>
      <dgm:spPr/>
    </dgm:pt>
    <dgm:pt modelId="{C562104A-33C6-404C-B39E-970F30CAFC80}" type="pres">
      <dgm:prSet presAssocID="{76843C89-7535-42CD-8843-608D6DA5332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CB1909F-DAE7-43E7-A3EC-295E4E74E2B8}" type="pres">
      <dgm:prSet presAssocID="{F6BCF8F0-93AB-4840-BEA4-9374C07D668C}" presName="spacer" presStyleCnt="0"/>
      <dgm:spPr/>
    </dgm:pt>
    <dgm:pt modelId="{DBD9F7FB-E8E7-458B-A175-4E19072FA942}" type="pres">
      <dgm:prSet presAssocID="{D80578DC-0663-4967-85B1-A3831A9565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871D318-F4BE-4D7D-BC07-B6AB1ED7B0FB}" srcId="{19650B2F-58CA-4DC6-908A-D5A52AB5DAFA}" destId="{1C2963C9-45FD-411F-8532-A66394A891B5}" srcOrd="2" destOrd="0" parTransId="{1A064D81-8E23-49E3-924C-BEBEC9B2AAF5}" sibTransId="{864F0691-63EE-4835-A7AD-35D865325ACC}"/>
    <dgm:cxn modelId="{B9A22419-22E7-4846-B301-B14814DA54A3}" type="presOf" srcId="{39C18F6E-C217-41E1-9514-9817F59CC74C}" destId="{62848FC9-80A6-4CFB-9869-3E39803E98B2}" srcOrd="0" destOrd="0" presId="urn:microsoft.com/office/officeart/2005/8/layout/vList2"/>
    <dgm:cxn modelId="{4B97F920-C7BF-4235-81A5-DF3159767E70}" srcId="{19650B2F-58CA-4DC6-908A-D5A52AB5DAFA}" destId="{76843C89-7535-42CD-8843-608D6DA5332A}" srcOrd="3" destOrd="0" parTransId="{7D297C4B-0BF7-4F3D-A94B-89363A1898FC}" sibTransId="{F6BCF8F0-93AB-4840-BEA4-9374C07D668C}"/>
    <dgm:cxn modelId="{C6419136-FA01-445D-BE6C-8595C41486F4}" type="presOf" srcId="{19650B2F-58CA-4DC6-908A-D5A52AB5DAFA}" destId="{D899E423-7A2A-4C75-9012-A92C7FD21493}" srcOrd="0" destOrd="0" presId="urn:microsoft.com/office/officeart/2005/8/layout/vList2"/>
    <dgm:cxn modelId="{FF28EC6E-43A2-447E-9642-CCFD5D98CC5A}" type="presOf" srcId="{1C2963C9-45FD-411F-8532-A66394A891B5}" destId="{79894829-F438-4CBE-9688-4FBC30610ECC}" srcOrd="0" destOrd="0" presId="urn:microsoft.com/office/officeart/2005/8/layout/vList2"/>
    <dgm:cxn modelId="{AA352C73-6C55-40AE-8023-AFBF9A0FA508}" srcId="{19650B2F-58CA-4DC6-908A-D5A52AB5DAFA}" destId="{95394650-15EB-4E70-BF82-B053C890E877}" srcOrd="1" destOrd="0" parTransId="{23EFF6A3-3D06-44B8-8137-0E88C6DC1FE3}" sibTransId="{4A8744FA-ABE2-4919-A91A-E39F15CF3834}"/>
    <dgm:cxn modelId="{C15E2056-B83F-4975-98EF-F6FF640F1B36}" srcId="{19650B2F-58CA-4DC6-908A-D5A52AB5DAFA}" destId="{D80578DC-0663-4967-85B1-A3831A956555}" srcOrd="4" destOrd="0" parTransId="{37490473-C7CC-4033-ACBC-8079736E21BA}" sibTransId="{C07F25A9-7035-4C72-B0EC-7059CEC16B15}"/>
    <dgm:cxn modelId="{4D75D287-AF98-446C-AA32-F03148443750}" type="presOf" srcId="{D80578DC-0663-4967-85B1-A3831A956555}" destId="{DBD9F7FB-E8E7-458B-A175-4E19072FA942}" srcOrd="0" destOrd="0" presId="urn:microsoft.com/office/officeart/2005/8/layout/vList2"/>
    <dgm:cxn modelId="{0F11F6A0-6511-4B5E-89F9-F9420D42EEBE}" type="presOf" srcId="{95394650-15EB-4E70-BF82-B053C890E877}" destId="{F637D8A4-94E5-4777-AB0D-0CAAB716A637}" srcOrd="0" destOrd="0" presId="urn:microsoft.com/office/officeart/2005/8/layout/vList2"/>
    <dgm:cxn modelId="{EE234FCB-0D44-4A99-80C7-0F0CC511F88F}" type="presOf" srcId="{76843C89-7535-42CD-8843-608D6DA5332A}" destId="{C562104A-33C6-404C-B39E-970F30CAFC80}" srcOrd="0" destOrd="0" presId="urn:microsoft.com/office/officeart/2005/8/layout/vList2"/>
    <dgm:cxn modelId="{A39E9CF8-F73E-4557-90EA-D5FD39A5488C}" srcId="{19650B2F-58CA-4DC6-908A-D5A52AB5DAFA}" destId="{39C18F6E-C217-41E1-9514-9817F59CC74C}" srcOrd="0" destOrd="0" parTransId="{31D23584-16EC-4568-BCAC-44A313CFD3B4}" sibTransId="{DDD20A26-F892-419D-84CD-0B66D0DB4058}"/>
    <dgm:cxn modelId="{AB610CBE-7684-4E0F-99A4-8DBAC97147B0}" type="presParOf" srcId="{D899E423-7A2A-4C75-9012-A92C7FD21493}" destId="{62848FC9-80A6-4CFB-9869-3E39803E98B2}" srcOrd="0" destOrd="0" presId="urn:microsoft.com/office/officeart/2005/8/layout/vList2"/>
    <dgm:cxn modelId="{3DE38C41-29EF-427D-B946-E0E03675C79A}" type="presParOf" srcId="{D899E423-7A2A-4C75-9012-A92C7FD21493}" destId="{B1B837CC-D014-4576-997B-EB5D0478976D}" srcOrd="1" destOrd="0" presId="urn:microsoft.com/office/officeart/2005/8/layout/vList2"/>
    <dgm:cxn modelId="{E6CE3B57-28A2-409D-BA3D-F68EC227C3DA}" type="presParOf" srcId="{D899E423-7A2A-4C75-9012-A92C7FD21493}" destId="{F637D8A4-94E5-4777-AB0D-0CAAB716A637}" srcOrd="2" destOrd="0" presId="urn:microsoft.com/office/officeart/2005/8/layout/vList2"/>
    <dgm:cxn modelId="{EFB5124C-778F-4036-85D2-5F515E4BE8D5}" type="presParOf" srcId="{D899E423-7A2A-4C75-9012-A92C7FD21493}" destId="{E3E5E5D1-C43E-469D-81FA-36F1FA1D9BF3}" srcOrd="3" destOrd="0" presId="urn:microsoft.com/office/officeart/2005/8/layout/vList2"/>
    <dgm:cxn modelId="{480D79AD-BF66-4A0E-A324-9D3E77EEF042}" type="presParOf" srcId="{D899E423-7A2A-4C75-9012-A92C7FD21493}" destId="{79894829-F438-4CBE-9688-4FBC30610ECC}" srcOrd="4" destOrd="0" presId="urn:microsoft.com/office/officeart/2005/8/layout/vList2"/>
    <dgm:cxn modelId="{AD97E549-1413-4BD6-9BEE-E72C2324E312}" type="presParOf" srcId="{D899E423-7A2A-4C75-9012-A92C7FD21493}" destId="{C1D41FAE-7001-4FE6-AFB5-54F0308A376C}" srcOrd="5" destOrd="0" presId="urn:microsoft.com/office/officeart/2005/8/layout/vList2"/>
    <dgm:cxn modelId="{41F8CA51-1AC3-40B3-A34A-908713F544F3}" type="presParOf" srcId="{D899E423-7A2A-4C75-9012-A92C7FD21493}" destId="{C562104A-33C6-404C-B39E-970F30CAFC80}" srcOrd="6" destOrd="0" presId="urn:microsoft.com/office/officeart/2005/8/layout/vList2"/>
    <dgm:cxn modelId="{AE35F170-0724-4C6F-B88E-B5DF2A23A58C}" type="presParOf" srcId="{D899E423-7A2A-4C75-9012-A92C7FD21493}" destId="{8CB1909F-DAE7-43E7-A3EC-295E4E74E2B8}" srcOrd="7" destOrd="0" presId="urn:microsoft.com/office/officeart/2005/8/layout/vList2"/>
    <dgm:cxn modelId="{F848A836-F137-4408-8E12-79463192A77E}" type="presParOf" srcId="{D899E423-7A2A-4C75-9012-A92C7FD21493}" destId="{DBD9F7FB-E8E7-458B-A175-4E19072FA94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2C12D-273A-467B-B7D6-4869A43F25C3}">
      <dsp:nvSpPr>
        <dsp:cNvPr id="0" name=""/>
        <dsp:cNvSpPr/>
      </dsp:nvSpPr>
      <dsp:spPr>
        <a:xfrm>
          <a:off x="0" y="440639"/>
          <a:ext cx="8229600" cy="875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Calibri"/>
              <a:cs typeface="Calibri"/>
            </a:rPr>
            <a:t>All prescription medication used in our country needs to be approved by a government agency, the Food and Drug Administration (FDA).</a:t>
          </a:r>
        </a:p>
      </dsp:txBody>
      <dsp:txXfrm>
        <a:off x="42722" y="483361"/>
        <a:ext cx="8144156" cy="789716"/>
      </dsp:txXfrm>
    </dsp:sp>
    <dsp:sp modelId="{297A5603-491A-4C57-9965-B5CB619282A6}">
      <dsp:nvSpPr>
        <dsp:cNvPr id="0" name=""/>
        <dsp:cNvSpPr/>
      </dsp:nvSpPr>
      <dsp:spPr>
        <a:xfrm>
          <a:off x="0" y="1379159"/>
          <a:ext cx="8229600" cy="875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Calibri"/>
              <a:cs typeface="Calibri"/>
            </a:rPr>
            <a:t>The FDA makes sure that medications are safe and effective AND that the benefits are greater than the risks.</a:t>
          </a:r>
        </a:p>
      </dsp:txBody>
      <dsp:txXfrm>
        <a:off x="42722" y="1421881"/>
        <a:ext cx="8144156" cy="789716"/>
      </dsp:txXfrm>
    </dsp:sp>
    <dsp:sp modelId="{82E0BE64-E88A-4A8A-8056-E4CE0BEEBC6D}">
      <dsp:nvSpPr>
        <dsp:cNvPr id="0" name=""/>
        <dsp:cNvSpPr/>
      </dsp:nvSpPr>
      <dsp:spPr>
        <a:xfrm>
          <a:off x="0" y="2317680"/>
          <a:ext cx="8229600" cy="875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Calibri"/>
              <a:cs typeface="Calibri"/>
            </a:rPr>
            <a:t>The FDA has NOT approved the cannabis plant itself for any health condition. </a:t>
          </a:r>
        </a:p>
      </dsp:txBody>
      <dsp:txXfrm>
        <a:off x="42722" y="2360402"/>
        <a:ext cx="8144156" cy="789716"/>
      </dsp:txXfrm>
    </dsp:sp>
    <dsp:sp modelId="{6D7E31AE-2030-4E5A-AA5E-92323ACFAAB4}">
      <dsp:nvSpPr>
        <dsp:cNvPr id="0" name=""/>
        <dsp:cNvSpPr/>
      </dsp:nvSpPr>
      <dsp:spPr>
        <a:xfrm>
          <a:off x="0" y="3256200"/>
          <a:ext cx="8229600" cy="875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Calibri"/>
              <a:cs typeface="Calibri"/>
            </a:rPr>
            <a:t>There are real health risks associated with using cannabis products. </a:t>
          </a:r>
        </a:p>
      </dsp:txBody>
      <dsp:txXfrm>
        <a:off x="42722" y="3298922"/>
        <a:ext cx="8144156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F2D60-3069-47D3-BE7D-057A9E915015}">
      <dsp:nvSpPr>
        <dsp:cNvPr id="0" name=""/>
        <dsp:cNvSpPr/>
      </dsp:nvSpPr>
      <dsp:spPr>
        <a:xfrm>
          <a:off x="0" y="3219351"/>
          <a:ext cx="8229600" cy="21122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Calibri"/>
              <a:cs typeface="Calibri"/>
            </a:rPr>
            <a:t>It is NOT LEGAL </a:t>
          </a:r>
          <a:endParaRPr lang="en-US" sz="3700" kern="1200" dirty="0">
            <a:latin typeface="Calibri"/>
            <a:cs typeface="Calibri"/>
          </a:endParaRPr>
        </a:p>
      </dsp:txBody>
      <dsp:txXfrm>
        <a:off x="0" y="3219351"/>
        <a:ext cx="8229600" cy="1140611"/>
      </dsp:txXfrm>
    </dsp:sp>
    <dsp:sp modelId="{7515AB55-FC28-4A5D-AC39-01BE2397C256}">
      <dsp:nvSpPr>
        <dsp:cNvPr id="0" name=""/>
        <dsp:cNvSpPr/>
      </dsp:nvSpPr>
      <dsp:spPr>
        <a:xfrm>
          <a:off x="4018" y="4317718"/>
          <a:ext cx="2740521" cy="97163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cs typeface="Calibri"/>
            </a:rPr>
            <a:t>to use marijuana under the age of 21.</a:t>
          </a:r>
          <a:endParaRPr lang="en-US" sz="2100" kern="1200" dirty="0">
            <a:latin typeface="Calibri"/>
            <a:cs typeface="Calibri"/>
          </a:endParaRPr>
        </a:p>
      </dsp:txBody>
      <dsp:txXfrm>
        <a:off x="4018" y="4317718"/>
        <a:ext cx="2740521" cy="971631"/>
      </dsp:txXfrm>
    </dsp:sp>
    <dsp:sp modelId="{7584E2C2-DFE0-4827-BE62-B3F32D2AEC35}">
      <dsp:nvSpPr>
        <dsp:cNvPr id="0" name=""/>
        <dsp:cNvSpPr/>
      </dsp:nvSpPr>
      <dsp:spPr>
        <a:xfrm>
          <a:off x="2744539" y="4317718"/>
          <a:ext cx="2740521" cy="97163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cs typeface="Calibri"/>
            </a:rPr>
            <a:t>to use marijuana in public, including near or at a school.</a:t>
          </a:r>
          <a:endParaRPr lang="en-US" sz="2100" kern="1200" dirty="0">
            <a:latin typeface="Calibri"/>
            <a:cs typeface="Calibri"/>
          </a:endParaRPr>
        </a:p>
      </dsp:txBody>
      <dsp:txXfrm>
        <a:off x="2744539" y="4317718"/>
        <a:ext cx="2740521" cy="971631"/>
      </dsp:txXfrm>
    </dsp:sp>
    <dsp:sp modelId="{499DB652-1CBA-40BC-9CC5-64F45EEB19EC}">
      <dsp:nvSpPr>
        <dsp:cNvPr id="0" name=""/>
        <dsp:cNvSpPr/>
      </dsp:nvSpPr>
      <dsp:spPr>
        <a:xfrm>
          <a:off x="5485060" y="4317718"/>
          <a:ext cx="2740521" cy="97163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cs typeface="Calibri"/>
            </a:rPr>
            <a:t>to drive after using marijuana.</a:t>
          </a:r>
          <a:endParaRPr lang="en-US" sz="2100" kern="1200" dirty="0">
            <a:latin typeface="Calibri"/>
            <a:cs typeface="Calibri"/>
          </a:endParaRPr>
        </a:p>
      </dsp:txBody>
      <dsp:txXfrm>
        <a:off x="5485060" y="4317718"/>
        <a:ext cx="2740521" cy="971631"/>
      </dsp:txXfrm>
    </dsp:sp>
    <dsp:sp modelId="{79AECB6C-ABF5-40EE-B1C2-26F9E18CF521}">
      <dsp:nvSpPr>
        <dsp:cNvPr id="0" name=""/>
        <dsp:cNvSpPr/>
      </dsp:nvSpPr>
      <dsp:spPr>
        <a:xfrm rot="10800000">
          <a:off x="0" y="2405"/>
          <a:ext cx="8229600" cy="324862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Calibri"/>
              <a:cs typeface="Calibri"/>
            </a:rPr>
            <a:t>Some states, including Michigan, now allow marijuana (THC/Cannabis) to be used by people 21 and older.</a:t>
          </a:r>
          <a:endParaRPr lang="en-US" sz="3700" kern="1200" dirty="0">
            <a:latin typeface="Calibri"/>
            <a:cs typeface="Calibri"/>
          </a:endParaRPr>
        </a:p>
      </dsp:txBody>
      <dsp:txXfrm rot="10800000">
        <a:off x="0" y="2405"/>
        <a:ext cx="8229600" cy="2110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60570-5EA0-4378-B1BC-AF74076830F9}">
      <dsp:nvSpPr>
        <dsp:cNvPr id="0" name=""/>
        <dsp:cNvSpPr/>
      </dsp:nvSpPr>
      <dsp:spPr>
        <a:xfrm>
          <a:off x="0" y="0"/>
          <a:ext cx="4800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B3145-11EB-4382-97EA-3BEB6D3D1BBB}">
      <dsp:nvSpPr>
        <dsp:cNvPr id="0" name=""/>
        <dsp:cNvSpPr/>
      </dsp:nvSpPr>
      <dsp:spPr>
        <a:xfrm>
          <a:off x="0" y="0"/>
          <a:ext cx="4800600" cy="129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/>
              <a:cs typeface="Calibri"/>
            </a:rPr>
            <a:t>Cannabis Use Disorder (Addiction)</a:t>
          </a:r>
        </a:p>
      </dsp:txBody>
      <dsp:txXfrm>
        <a:off x="0" y="0"/>
        <a:ext cx="4800600" cy="1296508"/>
      </dsp:txXfrm>
    </dsp:sp>
    <dsp:sp modelId="{64D97F79-9D0B-40DF-8607-027B22E2C03C}">
      <dsp:nvSpPr>
        <dsp:cNvPr id="0" name=""/>
        <dsp:cNvSpPr/>
      </dsp:nvSpPr>
      <dsp:spPr>
        <a:xfrm>
          <a:off x="0" y="1296508"/>
          <a:ext cx="4800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E9123-0D0E-4198-A772-6A7B4197A363}">
      <dsp:nvSpPr>
        <dsp:cNvPr id="0" name=""/>
        <dsp:cNvSpPr/>
      </dsp:nvSpPr>
      <dsp:spPr>
        <a:xfrm>
          <a:off x="0" y="1296508"/>
          <a:ext cx="4800600" cy="129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/>
              <a:cs typeface="Calibri"/>
            </a:rPr>
            <a:t>School Failure</a:t>
          </a:r>
        </a:p>
      </dsp:txBody>
      <dsp:txXfrm>
        <a:off x="0" y="1296508"/>
        <a:ext cx="4800600" cy="1296508"/>
      </dsp:txXfrm>
    </dsp:sp>
    <dsp:sp modelId="{5A4D7FE0-6F36-4E57-8088-DDE22B97E08D}">
      <dsp:nvSpPr>
        <dsp:cNvPr id="0" name=""/>
        <dsp:cNvSpPr/>
      </dsp:nvSpPr>
      <dsp:spPr>
        <a:xfrm>
          <a:off x="0" y="2593017"/>
          <a:ext cx="4800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BEF1B-C654-4BE1-B887-E6AF3A9C232E}">
      <dsp:nvSpPr>
        <dsp:cNvPr id="0" name=""/>
        <dsp:cNvSpPr/>
      </dsp:nvSpPr>
      <dsp:spPr>
        <a:xfrm>
          <a:off x="0" y="2593017"/>
          <a:ext cx="4800600" cy="129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/>
              <a:cs typeface="Calibri"/>
            </a:rPr>
            <a:t>Emergency Room Visits</a:t>
          </a:r>
        </a:p>
      </dsp:txBody>
      <dsp:txXfrm>
        <a:off x="0" y="2593017"/>
        <a:ext cx="4800600" cy="1296508"/>
      </dsp:txXfrm>
    </dsp:sp>
    <dsp:sp modelId="{176BBE3B-1D58-4143-8656-594DE92B535D}">
      <dsp:nvSpPr>
        <dsp:cNvPr id="0" name=""/>
        <dsp:cNvSpPr/>
      </dsp:nvSpPr>
      <dsp:spPr>
        <a:xfrm>
          <a:off x="0" y="3889526"/>
          <a:ext cx="4800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96AFF-E33A-4469-9686-DB5C57941762}">
      <dsp:nvSpPr>
        <dsp:cNvPr id="0" name=""/>
        <dsp:cNvSpPr/>
      </dsp:nvSpPr>
      <dsp:spPr>
        <a:xfrm>
          <a:off x="0" y="3889526"/>
          <a:ext cx="4800600" cy="129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/>
              <a:cs typeface="Calibri"/>
            </a:rPr>
            <a:t>Poison Control Calls</a:t>
          </a:r>
        </a:p>
      </dsp:txBody>
      <dsp:txXfrm>
        <a:off x="0" y="3889526"/>
        <a:ext cx="4800600" cy="1296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738AD-FABC-45E4-9C6D-A9ADDCBDA967}">
      <dsp:nvSpPr>
        <dsp:cNvPr id="0" name=""/>
        <dsp:cNvSpPr/>
      </dsp:nvSpPr>
      <dsp:spPr>
        <a:xfrm>
          <a:off x="1800" y="115947"/>
          <a:ext cx="6140576" cy="5113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people try to stop using marijuana they often:</a:t>
          </a:r>
          <a:endParaRPr lang="en-US" sz="32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Are irritable &amp; angry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Are stressed &amp; nervous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Have problems eating &amp; sleeping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Have urges to keep using the drug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901067" y="864736"/>
        <a:ext cx="4342042" cy="3615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4AD81-1FFF-4F10-8011-6F4EC584D650}">
      <dsp:nvSpPr>
        <dsp:cNvPr id="0" name=""/>
        <dsp:cNvSpPr/>
      </dsp:nvSpPr>
      <dsp:spPr>
        <a:xfrm>
          <a:off x="911" y="796452"/>
          <a:ext cx="3199618" cy="2031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A0053-026F-4E48-A70B-870EEC51920F}">
      <dsp:nvSpPr>
        <dsp:cNvPr id="0" name=""/>
        <dsp:cNvSpPr/>
      </dsp:nvSpPr>
      <dsp:spPr>
        <a:xfrm>
          <a:off x="356424" y="1134189"/>
          <a:ext cx="3199618" cy="203175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/>
              <a:cs typeface="Calibri"/>
            </a:rPr>
            <a:t>Research has shown that vaping marijuana can cause lung damage. </a:t>
          </a:r>
          <a:endParaRPr lang="en-US" sz="2600" kern="1200" dirty="0">
            <a:latin typeface="Calibri"/>
            <a:cs typeface="Calibri"/>
          </a:endParaRPr>
        </a:p>
      </dsp:txBody>
      <dsp:txXfrm>
        <a:off x="415932" y="1193697"/>
        <a:ext cx="3080602" cy="1912741"/>
      </dsp:txXfrm>
    </dsp:sp>
    <dsp:sp modelId="{13D08EDD-65D9-4014-B772-78ED075418C9}">
      <dsp:nvSpPr>
        <dsp:cNvPr id="0" name=""/>
        <dsp:cNvSpPr/>
      </dsp:nvSpPr>
      <dsp:spPr>
        <a:xfrm>
          <a:off x="3911556" y="796452"/>
          <a:ext cx="3199618" cy="2031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B418E-3E7B-419B-B51C-0699CC807B34}">
      <dsp:nvSpPr>
        <dsp:cNvPr id="0" name=""/>
        <dsp:cNvSpPr/>
      </dsp:nvSpPr>
      <dsp:spPr>
        <a:xfrm>
          <a:off x="4267069" y="1134189"/>
          <a:ext cx="3199618" cy="203175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/>
              <a:cs typeface="Calibri"/>
            </a:rPr>
            <a:t>Teens that vape marijuana are more likely to have breathing problems.</a:t>
          </a:r>
          <a:endParaRPr lang="en-US" sz="2600" kern="1200" dirty="0">
            <a:latin typeface="Calibri"/>
            <a:cs typeface="Calibri"/>
          </a:endParaRPr>
        </a:p>
      </dsp:txBody>
      <dsp:txXfrm>
        <a:off x="4326577" y="1193697"/>
        <a:ext cx="3080602" cy="19127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1EAA-1FB5-4E4A-8C7D-1D16715FFAF8}">
      <dsp:nvSpPr>
        <dsp:cNvPr id="0" name=""/>
        <dsp:cNvSpPr/>
      </dsp:nvSpPr>
      <dsp:spPr>
        <a:xfrm>
          <a:off x="0" y="2305818"/>
          <a:ext cx="4863969" cy="196068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chemeClr val="tx1"/>
              </a:solidFill>
              <a:latin typeface="Calibri"/>
              <a:cs typeface="Calibri"/>
            </a:rPr>
            <a:t>Marijuana use can damage the developing brain, seriously affecting the ability to think, learn, remember, pay attention, and make safe decisions.</a:t>
          </a:r>
        </a:p>
      </dsp:txBody>
      <dsp:txXfrm>
        <a:off x="0" y="2305818"/>
        <a:ext cx="4863969" cy="1960681"/>
      </dsp:txXfrm>
    </dsp:sp>
    <dsp:sp modelId="{6A3BB6A2-9D46-464D-A238-603D8F1E5E22}">
      <dsp:nvSpPr>
        <dsp:cNvPr id="0" name=""/>
        <dsp:cNvSpPr/>
      </dsp:nvSpPr>
      <dsp:spPr>
        <a:xfrm rot="10800000">
          <a:off x="0" y="700"/>
          <a:ext cx="4863969" cy="2319822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chemeClr val="tx1"/>
              </a:solidFill>
              <a:latin typeface="Calibri"/>
              <a:cs typeface="Calibri"/>
            </a:rPr>
            <a:t>Your brain is not fully developed until you are about 25 years or older. </a:t>
          </a:r>
        </a:p>
      </dsp:txBody>
      <dsp:txXfrm rot="10800000">
        <a:off x="0" y="700"/>
        <a:ext cx="4863969" cy="15073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A4938-0249-4C19-8648-C2FE53644A71}">
      <dsp:nvSpPr>
        <dsp:cNvPr id="0" name=""/>
        <dsp:cNvSpPr/>
      </dsp:nvSpPr>
      <dsp:spPr>
        <a:xfrm>
          <a:off x="0" y="459126"/>
          <a:ext cx="8229600" cy="139851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  <a:latin typeface="Calibri"/>
              <a:cs typeface="Calibri"/>
            </a:rPr>
            <a:t>Regular use of marijuana (THC/cannabis) significantly increases a teen’s risk of depression and anxiety. </a:t>
          </a:r>
        </a:p>
      </dsp:txBody>
      <dsp:txXfrm>
        <a:off x="68270" y="527396"/>
        <a:ext cx="8093060" cy="1261975"/>
      </dsp:txXfrm>
    </dsp:sp>
    <dsp:sp modelId="{BBB23E1E-4C06-42B3-8ECD-DBAE2E602017}">
      <dsp:nvSpPr>
        <dsp:cNvPr id="0" name=""/>
        <dsp:cNvSpPr/>
      </dsp:nvSpPr>
      <dsp:spPr>
        <a:xfrm>
          <a:off x="0" y="1929642"/>
          <a:ext cx="8229600" cy="139851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  <a:latin typeface="Calibri"/>
              <a:cs typeface="Calibri"/>
            </a:rPr>
            <a:t>Marijuana (THC/cannabis) use can make depression, anxiety, and other emotional problems worse and has been linked to suicidal thoughts and psychosis (loss of touch with reality).</a:t>
          </a:r>
        </a:p>
      </dsp:txBody>
      <dsp:txXfrm>
        <a:off x="68270" y="1997912"/>
        <a:ext cx="8093060" cy="1261975"/>
      </dsp:txXfrm>
    </dsp:sp>
    <dsp:sp modelId="{14610B1D-F081-4D9D-AAFB-9DBA86AEDE06}">
      <dsp:nvSpPr>
        <dsp:cNvPr id="0" name=""/>
        <dsp:cNvSpPr/>
      </dsp:nvSpPr>
      <dsp:spPr>
        <a:xfrm>
          <a:off x="0" y="3400157"/>
          <a:ext cx="8229600" cy="139851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  <a:latin typeface="Calibri"/>
              <a:cs typeface="Calibri"/>
            </a:rPr>
            <a:t>Marijuana (THC/cannabis) use can take away the desire to participate in activities and succeed in school. </a:t>
          </a:r>
        </a:p>
      </dsp:txBody>
      <dsp:txXfrm>
        <a:off x="68270" y="3468427"/>
        <a:ext cx="8093060" cy="12619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2F338-D7E3-4D01-9655-48EC1DEB0058}">
      <dsp:nvSpPr>
        <dsp:cNvPr id="0" name=""/>
        <dsp:cNvSpPr/>
      </dsp:nvSpPr>
      <dsp:spPr>
        <a:xfrm>
          <a:off x="0" y="266268"/>
          <a:ext cx="7886700" cy="123069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Someone who uses drugs, including marijuana (THC/cannabis), risks hurting themselves physically and emotionally.</a:t>
          </a:r>
          <a:endParaRPr lang="en-US" sz="2200" kern="1200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sp:txBody>
      <dsp:txXfrm>
        <a:off x="60077" y="326345"/>
        <a:ext cx="7766546" cy="1110539"/>
      </dsp:txXfrm>
    </dsp:sp>
    <dsp:sp modelId="{DACCD0BE-4A4E-4AEB-9932-97AD9912D6C2}">
      <dsp:nvSpPr>
        <dsp:cNvPr id="0" name=""/>
        <dsp:cNvSpPr/>
      </dsp:nvSpPr>
      <dsp:spPr>
        <a:xfrm>
          <a:off x="0" y="1560322"/>
          <a:ext cx="7886700" cy="123069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Marijuana (THC/cannabis) use can have significant negative effects on the developing brain, family relationships, friendships, and the ability to perform well in school and sports.</a:t>
          </a:r>
          <a:endParaRPr lang="en-US" sz="2200" kern="1200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sp:txBody>
      <dsp:txXfrm>
        <a:off x="60077" y="1620399"/>
        <a:ext cx="7766546" cy="1110539"/>
      </dsp:txXfrm>
    </dsp:sp>
    <dsp:sp modelId="{A82B5E6B-209D-4319-A578-F5808738DBAA}">
      <dsp:nvSpPr>
        <dsp:cNvPr id="0" name=""/>
        <dsp:cNvSpPr/>
      </dsp:nvSpPr>
      <dsp:spPr>
        <a:xfrm>
          <a:off x="0" y="2854375"/>
          <a:ext cx="7886700" cy="123069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It’s important to find ways to manage feelings, deal with stress, and have fun without using marijuana, alcohol, and other drugs.</a:t>
          </a:r>
          <a:endParaRPr lang="en-US" sz="2200" kern="1200" dirty="0">
            <a:solidFill>
              <a:schemeClr val="tx1"/>
            </a:solidFill>
            <a:latin typeface="Calibri"/>
            <a:ea typeface="Calibri" panose="020F0502020204030204" pitchFamily="34" charset="0"/>
            <a:cs typeface="Calibri"/>
          </a:endParaRPr>
        </a:p>
      </dsp:txBody>
      <dsp:txXfrm>
        <a:off x="60077" y="2914452"/>
        <a:ext cx="7766546" cy="11105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48FC9-80A6-4CFB-9869-3E39803E98B2}">
      <dsp:nvSpPr>
        <dsp:cNvPr id="0" name=""/>
        <dsp:cNvSpPr/>
      </dsp:nvSpPr>
      <dsp:spPr>
        <a:xfrm>
          <a:off x="0" y="51434"/>
          <a:ext cx="8229600" cy="815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For more re</a:t>
          </a:r>
          <a:r>
            <a:rPr lang="en-US" sz="3400" b="1" kern="1200" dirty="0"/>
            <a:t>s</a:t>
          </a:r>
          <a:r>
            <a:rPr lang="en-US" sz="3400" b="1" kern="1200"/>
            <a:t>earch-based information:</a:t>
          </a:r>
          <a:endParaRPr lang="en-US" sz="3400" kern="1200"/>
        </a:p>
      </dsp:txBody>
      <dsp:txXfrm>
        <a:off x="39809" y="91243"/>
        <a:ext cx="8149982" cy="735872"/>
      </dsp:txXfrm>
    </dsp:sp>
    <dsp:sp modelId="{F637D8A4-94E5-4777-AB0D-0CAAB716A637}">
      <dsp:nvSpPr>
        <dsp:cNvPr id="0" name=""/>
        <dsp:cNvSpPr/>
      </dsp:nvSpPr>
      <dsp:spPr>
        <a:xfrm>
          <a:off x="0" y="964844"/>
          <a:ext cx="8229600" cy="815490"/>
        </a:xfrm>
        <a:prstGeom prst="roundRect">
          <a:avLst/>
        </a:prstGeom>
        <a:solidFill>
          <a:schemeClr val="accent2">
            <a:hueOff val="209694"/>
            <a:satOff val="-1981"/>
            <a:lumOff val="-20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www.drugabuse.gov </a:t>
          </a:r>
          <a:endParaRPr lang="en-US" sz="3400" kern="1200" dirty="0"/>
        </a:p>
      </dsp:txBody>
      <dsp:txXfrm>
        <a:off x="39809" y="1004653"/>
        <a:ext cx="8149982" cy="735872"/>
      </dsp:txXfrm>
    </dsp:sp>
    <dsp:sp modelId="{79894829-F438-4CBE-9688-4FBC30610ECC}">
      <dsp:nvSpPr>
        <dsp:cNvPr id="0" name=""/>
        <dsp:cNvSpPr/>
      </dsp:nvSpPr>
      <dsp:spPr>
        <a:xfrm>
          <a:off x="0" y="1878255"/>
          <a:ext cx="8229600" cy="815490"/>
        </a:xfrm>
        <a:prstGeom prst="roundRect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www.nimh.nih.gov </a:t>
          </a:r>
          <a:endParaRPr lang="en-US" sz="3400" kern="1200" dirty="0"/>
        </a:p>
      </dsp:txBody>
      <dsp:txXfrm>
        <a:off x="39809" y="1918064"/>
        <a:ext cx="8149982" cy="735872"/>
      </dsp:txXfrm>
    </dsp:sp>
    <dsp:sp modelId="{C562104A-33C6-404C-B39E-970F30CAFC80}">
      <dsp:nvSpPr>
        <dsp:cNvPr id="0" name=""/>
        <dsp:cNvSpPr/>
      </dsp:nvSpPr>
      <dsp:spPr>
        <a:xfrm>
          <a:off x="0" y="2791665"/>
          <a:ext cx="8229600" cy="815490"/>
        </a:xfrm>
        <a:prstGeom prst="roundRect">
          <a:avLst/>
        </a:prstGeom>
        <a:solidFill>
          <a:schemeClr val="accent2">
            <a:hueOff val="629081"/>
            <a:satOff val="-5942"/>
            <a:lumOff val="-61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hlinkClick xmlns:r="http://schemas.openxmlformats.org/officeDocument/2006/relationships" r:id="rId1"/>
            </a:rPr>
            <a:t>www.</a:t>
          </a:r>
          <a:r>
            <a:rPr lang="en-US" sz="3400" b="1" kern="1200" dirty="0">
              <a:latin typeface="Constantia"/>
              <a:hlinkClick xmlns:r="http://schemas.openxmlformats.org/officeDocument/2006/relationships" r:id="rId1"/>
            </a:rPr>
            <a:t>cdc.gov</a:t>
          </a:r>
          <a:endParaRPr lang="en-US" sz="3400" kern="1200" dirty="0"/>
        </a:p>
      </dsp:txBody>
      <dsp:txXfrm>
        <a:off x="39809" y="2831474"/>
        <a:ext cx="8149982" cy="735872"/>
      </dsp:txXfrm>
    </dsp:sp>
    <dsp:sp modelId="{DBD9F7FB-E8E7-458B-A175-4E19072FA942}">
      <dsp:nvSpPr>
        <dsp:cNvPr id="0" name=""/>
        <dsp:cNvSpPr/>
      </dsp:nvSpPr>
      <dsp:spPr>
        <a:xfrm>
          <a:off x="0" y="3705075"/>
          <a:ext cx="8229600" cy="815490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latin typeface="Constantia"/>
            </a:rPr>
            <a:t>cvcoalition.org</a:t>
          </a:r>
        </a:p>
      </dsp:txBody>
      <dsp:txXfrm>
        <a:off x="39809" y="3744884"/>
        <a:ext cx="8149982" cy="735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47DA1D-51D4-43D7-B6E2-2107BE02D75E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9457C6-7ECC-4DD9-B1D2-78107792B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8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FFE827-8640-4655-9787-10145691609D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D47516-2830-4FC7-BB03-4F7580DCA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5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LYlDpJxxq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i.com/Health_News/2021/06/16/marijuana-teens-brain-development-study/4721623852022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ida.nih.gov/sites/default/files/NIDA_YR20_INS1_StudentMagazine.pdf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6/appi.books.9780890425787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ugfree.or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annabis/health-effects/heart-health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themes/custom/solstice/interactive/cannabi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uthored-by/Dellazizzo/Laura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nlinelibrary.wiley.com/authored-by/Dumais/Alexandre" TargetMode="External"/><Relationship Id="rId5" Type="http://schemas.openxmlformats.org/officeDocument/2006/relationships/hyperlink" Target="https://onlinelibrary.wiley.com/authored-by/Gigu%C3%A8re/Sabrina" TargetMode="External"/><Relationship Id="rId4" Type="http://schemas.openxmlformats.org/officeDocument/2006/relationships/hyperlink" Target="https://onlinelibrary.wiley.com/authored-by/Potvin/St%C3%A9phane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a.org/news/2019/10/10/emerging-science-on-cannabis-marijuana-implications-for-student-athletes.aspx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amhsa.gov/marijuana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mi.org/reports/2020_IPC_Cannabis_Report_Michigan.pdf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cholastic.com/smp/pdfs/nida/NIDA-YR10-Stu_Comp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(S(1bdtv43vras3vz5ifnhdd52n))/mileg.aspx?page=getObject&amp;objectName=mcl-Initiated-Law-1-of-201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ida.nih.gov/sites/default/files/NIDA_YR20_INS1_StudentMagazine.pdf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ida.nih.gov/sites/default/files/NIDA_YR20_INS1_StudentMagazine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ida.nih.gov/publications/drugfacts/cannabis-marijuana-concentrates" TargetMode="External"/><Relationship Id="rId4" Type="http://schemas.openxmlformats.org/officeDocument/2006/relationships/hyperlink" Target="https://www.newscientist.com/article/2396976-is-cannabis-today-really-much-more-potent-than-50-years-ago/#:~:text=The%20data%20shows%20a%20clear,has%20increased%20more%20than%20tenfold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annabis/about/index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>
              <a:defRPr/>
            </a:pPr>
            <a:r>
              <a:rPr lang="en-US" b="1" i="1" dirty="0"/>
              <a:t>Marijuana (THC/Cannabis): Information for Middle School Students </a:t>
            </a:r>
            <a:r>
              <a:rPr lang="en-US" dirty="0"/>
              <a:t>was created by the </a:t>
            </a:r>
          </a:p>
          <a:p>
            <a:pPr>
              <a:defRPr/>
            </a:pPr>
            <a:r>
              <a:rPr lang="en-US" dirty="0"/>
              <a:t>Chippewa Valley Coalition for Youth and Families, a school-community coalition in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mid-Macomb County, Michigan. It provides research-based information from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national sources, including the Centers for Disease Control and Prevention (CDC)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and others. This lesson takes approximately 1 – 1 ½  hour to present, depending on activities and discussion.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It was reviewed by Sara Orris, School Health Consultant at the Macomb Intermediate School District,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and found to be compatible with the Michigan Model for Health.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 dirty="0"/>
              <a:t>A Message to Teachers and Others Using this lesson:</a:t>
            </a:r>
            <a:endParaRPr lang="en-US" b="1" i="1" dirty="0">
              <a:cs typeface="Calibri"/>
            </a:endParaRPr>
          </a:p>
          <a:p>
            <a:pPr>
              <a:defRPr/>
            </a:pPr>
            <a:r>
              <a:rPr lang="en-US" dirty="0"/>
              <a:t>Many children and adolescents today have significant misperceptions and much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misinformation about marijuana. 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National drug survey data, Monitoring the Future 2023, shows progressive declines in the </a:t>
            </a:r>
          </a:p>
          <a:p>
            <a:pPr>
              <a:defRPr/>
            </a:pPr>
            <a:r>
              <a:rPr lang="en-US" dirty="0"/>
              <a:t>perception of adolescents that marijuana use can be harmful.</a:t>
            </a:r>
          </a:p>
          <a:p>
            <a:pPr>
              <a:defRPr/>
            </a:pPr>
            <a:r>
              <a:rPr lang="en-US" dirty="0"/>
              <a:t>The intention of this power point lesson, with video, is to provide accurate, research-based </a:t>
            </a:r>
          </a:p>
          <a:p>
            <a:pPr>
              <a:defRPr/>
            </a:pPr>
            <a:r>
              <a:rPr lang="en-US" dirty="0"/>
              <a:t>information to educate youth about the real dangers of marijuana use, especially during adolescence.</a:t>
            </a:r>
          </a:p>
          <a:p>
            <a:pPr>
              <a:defRPr/>
            </a:pPr>
            <a:r>
              <a:rPr lang="en-US" dirty="0"/>
              <a:t>This power point lesson is intended to be used as an instructional unit for students in middle school health </a:t>
            </a:r>
          </a:p>
          <a:p>
            <a:pPr>
              <a:defRPr/>
            </a:pPr>
            <a:r>
              <a:rPr lang="en-US" dirty="0"/>
              <a:t>or other classes and/or for educational presentations to youth groups in other settings,</a:t>
            </a:r>
          </a:p>
          <a:p>
            <a:pPr>
              <a:defRPr/>
            </a:pPr>
            <a:r>
              <a:rPr lang="en-US" dirty="0"/>
              <a:t>e.g., churches, recreational centers, etc.</a:t>
            </a:r>
          </a:p>
          <a:p>
            <a:pPr>
              <a:defRPr/>
            </a:pPr>
            <a:endParaRPr lang="en-US" b="1"/>
          </a:p>
          <a:p>
            <a:pPr>
              <a:defRPr/>
            </a:pPr>
            <a:r>
              <a:rPr lang="en-US" dirty="0"/>
              <a:t>When some young people are provided with information about the dangers of marijuana use,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they may respond with adamant disbelief, given their lack of fact-based information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and the likelihood that some are marijuana users.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Expressions  of disbelief can lead to stimulating and helpful discussions.  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 dirty="0"/>
              <a:t>We have also found it constructive to take the following positions, in presenting this information:</a:t>
            </a:r>
            <a:endParaRPr lang="en-US" dirty="0"/>
          </a:p>
          <a:p>
            <a:pPr>
              <a:defRPr/>
            </a:pPr>
            <a:r>
              <a:rPr lang="en-US" dirty="0"/>
              <a:t>•I am not trying  to convince you of anything. I am providing you with research-based information to consider.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•You might do some research yourself to see what you discover, however, there is much misinformation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     about marijuana on the internet. I can give you some reliable and research-based resources to review.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•Be careful to separate opinion from research-based facts.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 dirty="0"/>
              <a:t>Information to assist in using </a:t>
            </a:r>
            <a:r>
              <a:rPr lang="en-US" b="1" i="1" dirty="0"/>
              <a:t>this lesson</a:t>
            </a:r>
            <a:r>
              <a:rPr lang="en-US" b="1" dirty="0"/>
              <a:t>:</a:t>
            </a:r>
            <a:endParaRPr lang="en-US" dirty="0"/>
          </a:p>
          <a:p>
            <a:pPr>
              <a:defRPr/>
            </a:pPr>
            <a:r>
              <a:rPr lang="en-US" dirty="0"/>
              <a:t>Many of the slides have accompanying information. 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Some slides may have </a:t>
            </a:r>
            <a:r>
              <a:rPr lang="en-US" b="1" dirty="0"/>
              <a:t>Teacher Comments,  </a:t>
            </a:r>
            <a:r>
              <a:rPr lang="en-US" dirty="0"/>
              <a:t>statements found useful during the piloting of the curriculum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to enhance student learning. Some Teacher Comments are purposefully informal to be “student friendly”.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Some slides include </a:t>
            </a:r>
            <a:r>
              <a:rPr lang="en-US" b="1" dirty="0"/>
              <a:t>Teacher Notes </a:t>
            </a:r>
            <a:r>
              <a:rPr lang="en-US" dirty="0"/>
              <a:t>that provide supplemental information for teachers.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In addition, some slides provide suggested </a:t>
            </a:r>
            <a:r>
              <a:rPr lang="en-US" b="1" dirty="0"/>
              <a:t>Group</a:t>
            </a:r>
            <a:r>
              <a:rPr lang="en-US" dirty="0"/>
              <a:t> </a:t>
            </a:r>
            <a:r>
              <a:rPr lang="en-US" b="1" dirty="0"/>
              <a:t>Activities </a:t>
            </a:r>
            <a:r>
              <a:rPr lang="en-US" dirty="0"/>
              <a:t>to promote discussion. 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/>
              <a:t>This presentation was updated during August 2024.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spcBef>
                <a:spcPct val="0"/>
              </a:spcBef>
              <a:defRPr/>
            </a:pPr>
            <a:r>
              <a:rPr lang="en-US" dirty="0"/>
              <a:t>Health Education Standards were considered during the creation of this lesson and can be found at: https://www.shapeamerica.org/MemberPortal/standards/health/default.aspx</a:t>
            </a:r>
            <a:endParaRPr lang="en-US" dirty="0">
              <a:cs typeface="Calibri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 b="1">
              <a:cs typeface="Calibri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AAF3C4-9C4C-4A7E-AD2B-6D33758C5D3B}" type="slidenum">
              <a:rPr lang="en-US" smtClean="0">
                <a:latin typeface="Calibri" panose="020F0502020204030204" pitchFamily="34" charset="0"/>
              </a:rPr>
              <a:pPr/>
              <a:t>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Video: Click on the black box.</a:t>
            </a:r>
          </a:p>
          <a:p>
            <a:r>
              <a:rPr lang="en-US" b="1"/>
              <a:t>Teacher Comment:  </a:t>
            </a:r>
            <a:endParaRPr lang="en-US"/>
          </a:p>
          <a:p>
            <a:r>
              <a:rPr lang="en-US"/>
              <a:t>Now we will watch a video that provides information about brain development and how it can be </a:t>
            </a:r>
          </a:p>
          <a:p>
            <a:r>
              <a:rPr lang="en-US"/>
              <a:t>disrupted by marijuana use. </a:t>
            </a:r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https://www.youtube.com/watch?v=HLYlDpJxxqs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36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/>
              <a:t>Teacher Comments:</a:t>
            </a:r>
            <a:endParaRPr lang="en-US" alt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Every time a drug is used, including marijuana, there is a risk</a:t>
            </a:r>
            <a:r>
              <a:rPr lang="en-US" i="1" dirty="0"/>
              <a:t>. 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altLang="en-US" dirty="0"/>
              <a:t>No one can control the effects marijuana will have on him/her.  </a:t>
            </a:r>
            <a:endParaRPr lang="en-US" alt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altLang="en-US" dirty="0"/>
              <a:t>Effects for the same person using marijuana may be different over time.  </a:t>
            </a:r>
            <a:endParaRPr lang="en-US" alt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altLang="en-US" dirty="0"/>
              <a:t>Some effects such as concentration/learning problems, and paranoia (unreasonable fear)/panic can last for days after marijuana is used.</a:t>
            </a:r>
            <a:endParaRPr lang="en-US" altLang="en-US" dirty="0">
              <a:ea typeface="Calibri"/>
              <a:cs typeface="Calibri"/>
            </a:endParaRPr>
          </a:p>
          <a:p>
            <a:endParaRPr lang="en-US" altLang="en-US" i="1" dirty="0">
              <a:ea typeface="Calibri"/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/>
              <a:t>Scholastic, NIDA, NIH, Department of HHS. Real News About Drugs and Your Body, 2023</a:t>
            </a:r>
            <a:endParaRPr lang="en-US" dirty="0">
              <a:cs typeface="Calibri"/>
            </a:endParaRPr>
          </a:p>
          <a:p>
            <a:pPr marL="274320" marR="0" indent="-274320" algn="l" defTabSz="91440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None/>
              <a:tabLst/>
              <a:defRPr/>
            </a:pPr>
            <a:r>
              <a:rPr lang="en-US" dirty="0">
                <a:hlinkClick r:id="rId3"/>
              </a:rPr>
              <a:t>https://nida.nih.gov/sites/default/files/NIDA_YR20_INS1_StudentMagazine.pdf</a:t>
            </a:r>
            <a:endParaRPr lang="en-US" dirty="0"/>
          </a:p>
          <a:p>
            <a:pPr marL="274320" indent="-274320">
              <a:spcAft>
                <a:spcPts val="0"/>
              </a:spcAft>
            </a:pP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2D6E96-FF22-4CFE-8FB2-8F14906F972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082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b="1">
                <a:latin typeface="+mn-lt"/>
              </a:rPr>
              <a:t>Teacher Comments:</a:t>
            </a:r>
          </a:p>
          <a:p>
            <a:pPr>
              <a:defRPr/>
            </a:pPr>
            <a:r>
              <a:rPr lang="en-US" altLang="en-US">
                <a:latin typeface="+mn-lt"/>
              </a:rPr>
              <a:t>There can be many negative long-term </a:t>
            </a:r>
            <a:r>
              <a:rPr lang="en-US" altLang="en-US"/>
              <a:t>problems </a:t>
            </a:r>
            <a:r>
              <a:rPr lang="en-US" altLang="en-US">
                <a:latin typeface="+mn-lt"/>
              </a:rPr>
              <a:t>when someone uses marijuana.</a:t>
            </a:r>
            <a:r>
              <a:rPr lang="en-US" altLang="en-US"/>
              <a:t> </a:t>
            </a:r>
            <a:endParaRPr lang="en-US" altLang="en-US">
              <a:latin typeface="+mn-lt"/>
              <a:cs typeface="Calibri"/>
            </a:endParaRPr>
          </a:p>
          <a:p>
            <a:pPr>
              <a:defRPr/>
            </a:pPr>
            <a:endParaRPr lang="en-US" altLang="en-US"/>
          </a:p>
          <a:p>
            <a:pPr>
              <a:defRPr/>
            </a:pPr>
            <a:r>
              <a:rPr lang="en-US">
                <a:hlinkClick r:id="rId3"/>
              </a:rPr>
              <a:t>Marijuana use in teenage years may hinder brain development, study finds - UPI.com</a:t>
            </a:r>
            <a:endParaRPr lang="en-US"/>
          </a:p>
          <a:p>
            <a:pPr>
              <a:defRPr/>
            </a:pPr>
            <a:endParaRPr lang="en-US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/>
              <a:t>Scholastic, NIDA, NIH, Department of HHS. Real News About Drugs and Your Body, 2023</a:t>
            </a:r>
            <a:endParaRPr lang="en-US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>
                <a:hlinkClick r:id="rId4"/>
              </a:rPr>
              <a:t>https://nida.nih.gov/sites/default/files/NIDA_YR20_INS1_StudentMagazine.pdf</a:t>
            </a:r>
            <a:endParaRPr lang="en-US"/>
          </a:p>
          <a:p>
            <a:pPr>
              <a:defRPr/>
            </a:pPr>
            <a:endParaRPr lang="en-US" altLang="en-US">
              <a:cs typeface="Calibri"/>
            </a:endParaRPr>
          </a:p>
          <a:p>
            <a:pPr>
              <a:defRPr/>
            </a:pPr>
            <a:r>
              <a:rPr lang="en-US" altLang="en-US">
                <a:cs typeface="Calibri"/>
              </a:rPr>
              <a:t>Centers for Disease Control and Prevention</a:t>
            </a:r>
          </a:p>
          <a:p>
            <a:pPr>
              <a:defRPr/>
            </a:pPr>
            <a:r>
              <a:rPr lang="en-US" altLang="en-US">
                <a:solidFill>
                  <a:srgbClr val="00B0F0"/>
                </a:solidFill>
                <a:cs typeface="Calibri"/>
              </a:rPr>
              <a:t>https://www.cdc.gov/cannabis/health-effects/brain-health.html</a:t>
            </a:r>
          </a:p>
          <a:p>
            <a:pPr>
              <a:defRPr/>
            </a:pPr>
            <a:endParaRPr lang="en-US" altLang="en-US">
              <a:cs typeface="Calibri"/>
            </a:endParaRPr>
          </a:p>
          <a:p>
            <a:pPr>
              <a:defRPr/>
            </a:pPr>
            <a:endParaRPr lang="en-US" altLang="en-US">
              <a:cs typeface="Calibri"/>
            </a:endParaRPr>
          </a:p>
          <a:p>
            <a:pPr>
              <a:defRPr/>
            </a:pPr>
            <a:endParaRPr lang="en-US" altLang="en-US">
              <a:cs typeface="Calibri"/>
            </a:endParaRPr>
          </a:p>
          <a:p>
            <a:pPr>
              <a:defRPr/>
            </a:pPr>
            <a:endParaRPr lang="en-US" altLang="en-US">
              <a:cs typeface="Calibri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6986FC-0C1D-44ED-949F-222EBE77A257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887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74320">
              <a:spcAft>
                <a:spcPts val="0"/>
              </a:spcAft>
            </a:pPr>
            <a:r>
              <a:rPr lang="en-US"/>
              <a:t>Scholastic, NIDA, NIH, Department of HHS. Real News About Drugs and Your Body, 2023</a:t>
            </a:r>
          </a:p>
          <a:p>
            <a:pPr marL="274320" indent="-274320">
              <a:spcAft>
                <a:spcPts val="0"/>
              </a:spcAft>
            </a:pPr>
            <a:r>
              <a:rPr lang="en-US">
                <a:hlinkClick r:id="rId3"/>
              </a:rPr>
              <a:t>https://nida.nih.gov/sites/default/files/NIDA_YR20_INS1_StudentMagazine.pdf</a:t>
            </a:r>
            <a:endParaRPr lang="en-US"/>
          </a:p>
          <a:p>
            <a:pPr marL="274320" indent="-274320">
              <a:spcAft>
                <a:spcPts val="0"/>
              </a:spcAft>
            </a:pPr>
            <a:endParaRPr lang="en-US"/>
          </a:p>
          <a:p>
            <a:pPr>
              <a:defRPr/>
            </a:pPr>
            <a:r>
              <a:rPr lang="en-US" altLang="en-US">
                <a:cs typeface="Calibri"/>
              </a:rPr>
              <a:t>Centers for Disease Control and Prevention</a:t>
            </a:r>
          </a:p>
          <a:p>
            <a:pPr>
              <a:defRPr/>
            </a:pPr>
            <a:r>
              <a:rPr lang="en-US" altLang="en-US">
                <a:solidFill>
                  <a:srgbClr val="00B0F0"/>
                </a:solidFill>
                <a:cs typeface="Calibri"/>
              </a:rPr>
              <a:t>https://www.cdc.gov/cannabis/health-effects/brain-health.html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cs typeface="Calibri"/>
              </a:rPr>
              <a:t>Scholastic, NIDA, NIH, Department of HHS. Real News About Drugs and Your Body, 2023</a:t>
            </a:r>
            <a:endParaRPr lang="en-US" dirty="0"/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cs typeface="Calibri"/>
                <a:hlinkClick r:id="rId3"/>
              </a:rPr>
              <a:t>https://nida.nih.gov/sites/default/files/NIDA_YR20_INS1_StudentMagazine.pdf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r>
              <a:rPr lang="en-US" b="0" dirty="0"/>
              <a:t>Centers for Disease Control and Prevention</a:t>
            </a:r>
          </a:p>
          <a:p>
            <a:pPr>
              <a:defRPr/>
            </a:pPr>
            <a:r>
              <a:rPr lang="en-US" b="0" dirty="0"/>
              <a:t>https://www.cdc.gov/cannabis/health-effects/poisoning.html</a:t>
            </a:r>
          </a:p>
          <a:p>
            <a:pPr>
              <a:defRPr/>
            </a:pPr>
            <a:endParaRPr lang="en-US" b="1" dirty="0"/>
          </a:p>
          <a:p>
            <a:pPr marL="0" marR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tabLst/>
              <a:defRPr/>
            </a:pPr>
            <a:r>
              <a:rPr lang="en-US" b="1" dirty="0"/>
              <a:t>Teacher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Rise in Marijuana’s THC Levels 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amount of THC in marijuana has been increasing steadily over the past few decades.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begin to use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marijuana, they have a greater chance of harmful reactions to high THC levels.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dirty="0"/>
              <a:t>availability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edibles increases the chance of harmful reactions.</a:t>
            </a:r>
            <a:r>
              <a:rPr lang="en-US" dirty="0"/>
              <a:t>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Edibles take longer to digest and produce a high. 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people may consume more to feel the effects faster, leading to dangerous results. 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THC levels can result in a greater risk for Cannabis Use Disorder.</a:t>
            </a:r>
          </a:p>
          <a:p>
            <a:pPr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https://www.cdc.gov/cannabis/health-effects/cannabis-use-disorder.html</a:t>
            </a:r>
          </a:p>
          <a:p>
            <a:pPr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1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Teacher Notes: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It is estimated that 10% (about 1 in 10) of adults who use marijuana will become dependent on it and develop a Cannabis Use Disorder. </a:t>
            </a:r>
            <a:endParaRPr lang="en-US" altLang="en-US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The number goes up to about 1 in 6 in those who start using in their teens. </a:t>
            </a:r>
            <a:endParaRPr lang="en-US" altLang="en-US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en-US" altLang="en-US" i="1" dirty="0"/>
          </a:p>
          <a:p>
            <a:pPr>
              <a:spcBef>
                <a:spcPct val="0"/>
              </a:spcBef>
              <a:defRPr/>
            </a:pPr>
            <a:r>
              <a:rPr lang="en-US" dirty="0">
                <a:cs typeface="Calibri"/>
              </a:rPr>
              <a:t>Learn About Marijuana Risks,  SAMHSA  2023</a:t>
            </a:r>
          </a:p>
          <a:p>
            <a:pPr>
              <a:spcBef>
                <a:spcPct val="0"/>
              </a:spcBef>
              <a:defRPr/>
            </a:pPr>
            <a:r>
              <a:rPr lang="en-US" dirty="0">
                <a:cs typeface="Calibri"/>
              </a:rPr>
              <a:t>https</a:t>
            </a:r>
            <a:r>
              <a:rPr lang="en-US" dirty="0"/>
              <a:t>://www.samhsa.gov/marijuana</a:t>
            </a:r>
          </a:p>
          <a:p>
            <a:pPr>
              <a:spcBef>
                <a:spcPct val="0"/>
              </a:spcBef>
              <a:defRPr/>
            </a:pPr>
            <a:endParaRPr lang="en-US" dirty="0">
              <a:cs typeface="Calibri"/>
            </a:endParaRPr>
          </a:p>
          <a:p>
            <a:endParaRPr lang="en-US" altLang="en-US" dirty="0"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cs typeface="Calibri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EC02DC-5CEB-4EFB-B799-817E8C9F168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04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Click on this slide to bring up definition.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 dirty="0"/>
              <a:t>https://www.cdc.gov/cannabis/health-effects/cannabis-use-disorder.html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>
              <a:cs typeface="Calibri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CFE5F9-2E07-4C2A-BF7F-64F289B9D664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13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American Psychiatric Association. (2022). </a:t>
            </a:r>
            <a:r>
              <a:rPr lang="en-US" b="0" i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Diagnostic and statistical manual of mental disorders</a:t>
            </a:r>
            <a:r>
              <a:rPr lang="en-US" b="0" i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 (5th ed., text rev.). </a:t>
            </a:r>
            <a:r>
              <a:rPr lang="en-US" b="0" i="0" u="sng">
                <a:solidFill>
                  <a:srgbClr val="2F6FA7"/>
                </a:solidFill>
                <a:effectLst/>
                <a:highlight>
                  <a:srgbClr val="FFFFFF"/>
                </a:highlight>
                <a:latin typeface="Helvetica Neue"/>
                <a:hlinkClick r:id="rId3"/>
              </a:rPr>
              <a:t>https://doi.org/10.1176/appi.books.9780890425787</a:t>
            </a:r>
            <a:endParaRPr lang="en-US"/>
          </a:p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2D37C2-88FF-4FE7-9EC6-9B1DEFB1E34F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011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i="1"/>
          </a:p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2D37C2-88FF-4FE7-9EC6-9B1DEFB1E34F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991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Video: Click on</a:t>
            </a:r>
            <a:r>
              <a:rPr lang="en-US" b="0" baseline="0" dirty="0"/>
              <a:t> the black box.</a:t>
            </a:r>
            <a:br>
              <a:rPr lang="en-US" b="0" dirty="0">
                <a:cs typeface="+mn-lt"/>
              </a:rPr>
            </a:br>
            <a:endParaRPr lang="en-US" b="0" dirty="0">
              <a:cs typeface="Calibri"/>
            </a:endParaRPr>
          </a:p>
          <a:p>
            <a:r>
              <a:rPr lang="en-US" b="1" dirty="0">
                <a:cs typeface="Calibri"/>
              </a:rPr>
              <a:t>Teacher Comments:</a:t>
            </a: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This brief video provides information regarding addiction.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altLang="en-US" b="1" dirty="0"/>
              <a:t>After showing the video, ask the following questions: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What is the definition of addiction in the video? </a:t>
            </a:r>
          </a:p>
          <a:p>
            <a:pPr lvl="1">
              <a:defRPr/>
            </a:pPr>
            <a:r>
              <a:rPr lang="en-US" altLang="en-US" dirty="0">
                <a:latin typeface="Constantia"/>
              </a:rPr>
              <a:t>Answer: Feeling a strong urge to keep taking a drug even when it is causing harm. </a:t>
            </a:r>
            <a:endParaRPr lang="en-US" altLang="en-US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When someone becomes addicted to marijuana or other drugs, what problems can they have?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dirty="0"/>
              <a:t>Answers can include poor grades, problems with friends and family, legal problems,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dirty="0"/>
              <a:t>difficulty playing sports, etc.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b="0" dirty="0">
              <a:cs typeface="Calibri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A6272F-043F-4EFD-A0FC-B21199D45EDF}" type="slidenum">
              <a:rPr lang="en-US" smtClean="0">
                <a:latin typeface="Calibri" panose="020F0502020204030204" pitchFamily="34" charset="0"/>
              </a:rPr>
              <a:pPr/>
              <a:t>19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4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C4BBADD-46F4-46BA-B552-DCC3C9C2D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59A9DEC-3A40-4263-BE79-7300F2F46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/>
              <a:t>A Reminder – some of the following slides have</a:t>
            </a:r>
          </a:p>
          <a:p>
            <a:r>
              <a:rPr lang="en-US" altLang="en-US" b="1" dirty="0"/>
              <a:t>TEACHER COMMENTS, statements that may be used in class to enhance the lesson, and/or</a:t>
            </a:r>
          </a:p>
          <a:p>
            <a:r>
              <a:rPr lang="en-US" altLang="en-US" b="1" dirty="0"/>
              <a:t>TEACHER NOTES, supplemental information for teachers</a:t>
            </a:r>
          </a:p>
          <a:p>
            <a:endParaRPr lang="en-US" altLang="en-US"/>
          </a:p>
          <a:p>
            <a:r>
              <a:rPr lang="en-US" altLang="en-US" b="1" dirty="0"/>
              <a:t>Teacher Notes:   </a:t>
            </a:r>
            <a:endParaRPr lang="en-US" altLang="en-US" b="1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r>
              <a:rPr lang="en-US" dirty="0"/>
              <a:t>Cannabis can be used in a number of ways.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The most common ways include:</a:t>
            </a:r>
            <a:endParaRPr lang="en-US" u="sng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Smoked in joints (like a cigarette), in blunts (cigars or cigar wrappers that have been partly or </a:t>
            </a:r>
          </a:p>
          <a:p>
            <a:r>
              <a:rPr lang="en-US" dirty="0"/>
              <a:t>completely refilled with cannabis) or in bongs (pipes or water pipes)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Vaped using electronic vaporizing devices (like vape pens) or other vaporizers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Mixed or infused into foods or drinks (called edibles) like cookies, cakes, or brownies, or tea, cola, or alcohol</a:t>
            </a:r>
            <a:endParaRPr lang="en-US" dirty="0">
              <a:ea typeface="Calibri"/>
              <a:cs typeface="Calibri"/>
            </a:endParaRPr>
          </a:p>
          <a:p>
            <a:endParaRPr lang="en-US" altLang="en-US" b="1" dirty="0">
              <a:ea typeface="Calibri"/>
              <a:cs typeface="Calibri"/>
            </a:endParaRPr>
          </a:p>
          <a:p>
            <a:r>
              <a:rPr lang="en-US" dirty="0"/>
              <a:t>https://www.cdc.gov/cannabis/about/index.html</a:t>
            </a:r>
            <a:endParaRPr lang="en-US" dirty="0">
              <a:ea typeface="Calibri"/>
              <a:cs typeface="Calibri"/>
            </a:endParaRPr>
          </a:p>
          <a:p>
            <a:endParaRPr lang="en-US" altLang="en-US">
              <a:ea typeface="Calibri"/>
              <a:cs typeface="Calibri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9D828B5-FED3-46CE-B680-232DAC0CB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C3AB5F-6D3F-41E7-997B-FBA126710FED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/>
              <a:t>STOP THIS SLIDE AFTER THE QUESTION  “Why Do Some Teens Try Marijuana?”. </a:t>
            </a:r>
          </a:p>
          <a:p>
            <a:r>
              <a:rPr lang="en-US" altLang="en-US" b="1" dirty="0"/>
              <a:t>Group Activity: 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Ask students the question more specifically, “Why do you think some teens try marijuana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after they have been given information about how risky marijuana use is?”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/>
              <a:t>Brainstorm and write their answers on the board.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/>
              <a:t>Discuss their answers.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/>
              <a:t>Resume showing the complete slide. 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dirty="0"/>
              <a:t>STOP at “Believe it’s safe” to prevent going to the next slide</a:t>
            </a:r>
            <a:r>
              <a:rPr lang="en-US" altLang="en-US" dirty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/>
              <a:t>Discuss any reasons teens might try marijuana that haven’t already been mentioned. </a:t>
            </a:r>
          </a:p>
          <a:p>
            <a:endParaRPr lang="en-US" altLang="en-US" dirty="0"/>
          </a:p>
          <a:p>
            <a:pPr>
              <a:defRPr/>
            </a:pPr>
            <a:r>
              <a:rPr lang="en-US" dirty="0">
                <a:cs typeface="Calibri"/>
              </a:rPr>
              <a:t>Partnership to End Addiction</a:t>
            </a:r>
            <a:endParaRPr lang="en-US" dirty="0"/>
          </a:p>
          <a:p>
            <a:pPr>
              <a:defRPr/>
            </a:pPr>
            <a:r>
              <a:rPr lang="en-US" dirty="0"/>
              <a:t>Why Teens Drink and Experiment with Drugs, April 2024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>
                <a:hlinkClick r:id="rId3"/>
              </a:rPr>
              <a:t>https://drugfree.org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altLang="en-US" dirty="0">
              <a:cs typeface="Calibri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DE4377-8E49-48B2-9427-60AFB1A9B0B6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054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Teacher Comments:</a:t>
            </a:r>
          </a:p>
          <a:p>
            <a:r>
              <a:rPr lang="en-US" altLang="en-US" dirty="0"/>
              <a:t>Marijuana use can,</a:t>
            </a:r>
            <a:r>
              <a:rPr lang="en-US" altLang="en-US" baseline="0" dirty="0"/>
              <a:t> over time, </a:t>
            </a:r>
            <a:r>
              <a:rPr lang="en-US" altLang="en-US" dirty="0"/>
              <a:t>damage</a:t>
            </a:r>
            <a:r>
              <a:rPr lang="en-US" altLang="en-US" baseline="0" dirty="0"/>
              <a:t> </a:t>
            </a:r>
            <a:r>
              <a:rPr lang="en-US" altLang="en-US" dirty="0"/>
              <a:t>parts of the body.</a:t>
            </a:r>
          </a:p>
          <a:p>
            <a:endParaRPr lang="en-US" altLang="en-US" b="1" i="1" dirty="0"/>
          </a:p>
          <a:p>
            <a:r>
              <a:rPr lang="en-US" dirty="0"/>
              <a:t>Centers for Disease Control and Prevention</a:t>
            </a:r>
          </a:p>
          <a:p>
            <a:pPr>
              <a:spcBef>
                <a:spcPct val="0"/>
              </a:spcBef>
            </a:pPr>
            <a:r>
              <a:rPr lang="en-US" dirty="0"/>
              <a:t>https://www.cdc.gov/cannabis/health-effects/index.html</a:t>
            </a:r>
            <a:endParaRPr lang="en-US" dirty="0">
              <a:cs typeface="Calibri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59406-9400-4B4E-947C-698137A6D0B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14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/>
              <a:t>Teacher Notes:</a:t>
            </a:r>
            <a:endParaRPr lang="en-US" dirty="0"/>
          </a:p>
          <a:p>
            <a:r>
              <a:rPr lang="en-US" dirty="0"/>
              <a:t>Heart attack risk may be related to increased heart rate, as well as the effects of </a:t>
            </a:r>
          </a:p>
          <a:p>
            <a:r>
              <a:rPr lang="en-US" dirty="0"/>
              <a:t>marijuana on heart rhythms, causing quick and irregular heart beats. </a:t>
            </a:r>
          </a:p>
          <a:p>
            <a:r>
              <a:rPr lang="en-US" dirty="0"/>
              <a:t>This can be a frightening experience for the person using marijuana.</a:t>
            </a:r>
          </a:p>
          <a:p>
            <a:r>
              <a:rPr lang="en-US" dirty="0"/>
              <a:t> </a:t>
            </a:r>
          </a:p>
          <a:p>
            <a:pPr>
              <a:defRPr/>
            </a:pPr>
            <a:r>
              <a:rPr lang="en-US" dirty="0"/>
              <a:t>Centers for Disease Control and Prevention</a:t>
            </a:r>
          </a:p>
          <a:p>
            <a:r>
              <a:rPr lang="en-US" dirty="0">
                <a:hlinkClick r:id="rId3"/>
              </a:rPr>
              <a:t>https://www.cdc.gov/cannabis/health-effects/heart-health.html</a:t>
            </a:r>
            <a:endParaRPr lang="en-US" dirty="0"/>
          </a:p>
          <a:p>
            <a:endParaRPr lang="en-US" i="1" dirty="0"/>
          </a:p>
          <a:p>
            <a:endParaRPr lang="en-US" altLang="en-US" b="1" i="1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7BB56A-98D8-48E0-9C5F-30B0D138DDF8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515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i="1" dirty="0"/>
              <a:t>Vaping marijuana associated with more symptoms of lung damage than vaping or smoking nicotine</a:t>
            </a:r>
          </a:p>
          <a:p>
            <a:pPr>
              <a:defRPr/>
            </a:pPr>
            <a:r>
              <a:rPr lang="en-US" dirty="0"/>
              <a:t>https://news.umich.edu/vaping-marijuana-associated-with-more-symptoms-of-lung-damage-than-vaping-or-smoking-nicotine/</a:t>
            </a:r>
          </a:p>
          <a:p>
            <a:pPr>
              <a:defRPr/>
            </a:pPr>
            <a:endParaRPr lang="en-US" dirty="0">
              <a:cs typeface="Calibri"/>
            </a:endParaRPr>
          </a:p>
          <a:p>
            <a:pPr eaLnBrk="0" fontAlgn="base" hangingPunct="0"/>
            <a:endParaRPr lang="en-US" altLang="en-US" i="1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DC9CD1-F992-473A-AEFD-38F46AEBDCA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50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Video: Click on the black box.</a:t>
            </a:r>
            <a:br>
              <a:rPr lang="en-US">
                <a:cs typeface="+mn-lt"/>
              </a:rPr>
            </a:br>
            <a:r>
              <a:rPr lang="en-US"/>
              <a:t>Teen Brain Development (3:10 minutes) </a:t>
            </a:r>
          </a:p>
          <a:p>
            <a:r>
              <a:rPr lang="en-US"/>
              <a:t>https://www.youtube.com/watch?v=EpfnDijz2d8   (link to video if needed)</a:t>
            </a:r>
          </a:p>
          <a:p>
            <a:endParaRPr lang="en-US"/>
          </a:p>
          <a:p>
            <a:r>
              <a:rPr lang="en-US"/>
              <a:t>NIDA explores in this video the intriguing similarities between the processes of brain development and computer programming. </a:t>
            </a:r>
          </a:p>
          <a:p>
            <a:r>
              <a:rPr lang="en-US"/>
              <a:t>The analogy helps us understand why toxic environmental factors like drugs, bullying, or lack of sleep can have such a long-lasting </a:t>
            </a:r>
          </a:p>
          <a:p>
            <a:r>
              <a:rPr lang="en-US"/>
              <a:t>impact on a teenager’s life and can be used to empower your children or students with information they need make better decisions.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https://www.cdc.gov/cannabis/health-effects/brain-health.html</a:t>
            </a:r>
          </a:p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A7E9B7-0D06-488D-8E2C-AB7060300BE4}" type="slidenum">
              <a:rPr lang="en-US" smtClean="0">
                <a:latin typeface="Calibri" panose="020F0502020204030204" pitchFamily="34" charset="0"/>
              </a:rPr>
              <a:pPr/>
              <a:t>25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3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cs typeface="Calibri"/>
              </a:rPr>
              <a:t>Classroom Activity: </a:t>
            </a:r>
            <a:r>
              <a:rPr lang="en-US" dirty="0">
                <a:cs typeface="Calibri"/>
              </a:rPr>
              <a:t> </a:t>
            </a:r>
          </a:p>
          <a:p>
            <a:r>
              <a:rPr lang="en-US" dirty="0">
                <a:cs typeface="Calibri"/>
              </a:rPr>
              <a:t>Click on the photo in the slide to access the activity about the effects of marijuana on the brain.  </a:t>
            </a:r>
          </a:p>
          <a:p>
            <a:r>
              <a:rPr lang="en-US" dirty="0">
                <a:cs typeface="Calibri"/>
              </a:rPr>
              <a:t>When each of the red dots turn blue, you know you have completed each section of the brain.</a:t>
            </a:r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For easy reference, the parts of the brain are summarized below.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Cerebrum- 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area that controls the ability to think, plan, solve problems, and make decisions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Basal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anglia – area involved in movement, thinking, and emotion.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mbic System - area involved in memory and emotion processing. 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 Stem – area involved in vital life functions.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Cerebellum – area involved in </a:t>
            </a:r>
            <a:r>
              <a:rPr lang="en-US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motor skills, such as balance and coordination, and plays an important role in the perception of time.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When the screen says GREAT JOB, return to this power point.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This link can also be used to get to this activity.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https://nida.nih.gov/themes/custom/solstice/interactive/cannabis/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09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dirty="0"/>
              <a:t>Teacher Notes: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Someone who smokes marijuana daily may be functioning at a reduced intellectual level most or all of the time, interfering with learning.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https://onlinelibrary.wiley.com/doi/abs/10.1111/add.15764</a:t>
            </a:r>
          </a:p>
          <a:p>
            <a:pPr algn="l"/>
            <a:r>
              <a:rPr lang="en-US" b="0" i="0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Evidence on the acute and residual neurocognitive effects of cannabis use in adolescents and adults: a systematic meta-review of meta-analyses</a:t>
            </a:r>
          </a:p>
          <a:p>
            <a:pPr algn="l"/>
            <a:r>
              <a:rPr lang="en-US" sz="1200" b="0" i="0" u="sng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 </a:t>
            </a:r>
            <a:r>
              <a:rPr lang="en-US" sz="1200" b="0" i="0" u="sng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Dellazizzo</a:t>
            </a:r>
            <a:r>
              <a:rPr lang="en-US" sz="1200" b="0" i="0" u="sng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 </a:t>
            </a:r>
            <a:r>
              <a:rPr lang="en-US" sz="1200" b="0" i="0" u="sng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Stéphane Potvin</a:t>
            </a:r>
            <a:r>
              <a:rPr lang="en-US" sz="1200" b="0" i="0" u="sng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 </a:t>
            </a:r>
            <a:r>
              <a:rPr lang="en-US" sz="1200" b="0" i="0" u="sng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Sabrina </a:t>
            </a:r>
            <a:r>
              <a:rPr lang="en-US" sz="1200" b="0" i="0" u="sng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Giguère</a:t>
            </a:r>
            <a:r>
              <a:rPr lang="en-US" sz="1200" b="0" i="0" u="sng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, </a:t>
            </a:r>
            <a:r>
              <a:rPr lang="en-US" sz="1200" b="0" i="0" u="sng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 </a:t>
            </a:r>
            <a:r>
              <a:rPr lang="en-US" sz="1200" b="0" i="0" u="sng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Dumais</a:t>
            </a:r>
            <a:r>
              <a:rPr lang="en-US" sz="1200" b="0" i="0" u="sng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</a:p>
          <a:p>
            <a:pPr algn="l"/>
            <a:r>
              <a:rPr lang="en-US" sz="1200" b="0" i="0" u="non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Addiction,  Volume 117, Issue 7, July 2022 pp.1857-1870</a:t>
            </a:r>
          </a:p>
          <a:p>
            <a:pPr eaLnBrk="1" hangingPunct="1">
              <a:spcBef>
                <a:spcPct val="0"/>
              </a:spcBef>
            </a:pPr>
            <a:endParaRPr lang="en-US" altLang="en-US" sz="1600" u="sng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Cognitive function deficits remain following a period of abstinence in individuals who initiated use in adolescence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Volkow et al., 2016; Sachs, McGlade, &amp; </a:t>
            </a:r>
            <a:r>
              <a:rPr lang="en-US" dirty="0" err="1"/>
              <a:t>Yurgelun</a:t>
            </a:r>
            <a:r>
              <a:rPr lang="en-US" dirty="0"/>
              <a:t>-Todd, 2015</a:t>
            </a:r>
            <a:endParaRPr lang="en-US" alt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EAF688-8D42-4AD2-871A-77FBC7E15A70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91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>
                <a:cs typeface="Calibri"/>
              </a:rPr>
              <a:t>Centers for Disease Control and Prevention</a:t>
            </a:r>
          </a:p>
          <a:p>
            <a:r>
              <a:rPr lang="en-US" altLang="en-US">
                <a:cs typeface="Calibri"/>
              </a:rPr>
              <a:t>https://www.cdc.gov/cannabis/health-effects/cannabis-and-teens.html</a:t>
            </a:r>
          </a:p>
          <a:p>
            <a:r>
              <a:rPr lang="en-US"/>
              <a:t> </a:t>
            </a:r>
          </a:p>
          <a:p>
            <a:endParaRPr lang="en-US" altLang="en-US" i="1"/>
          </a:p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A52151-7A8A-429B-89BB-D287018E888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222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>
                <a:hlinkClick r:id="rId3"/>
              </a:rPr>
              <a:t>https://www.ncaa.org/news/2019/10/10/emerging-science-on-cannabis-marijuana-implications-for-student-athletes.aspx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400" b="1" dirty="0"/>
              <a:t>Teacher</a:t>
            </a:r>
            <a:r>
              <a:rPr lang="en-US" sz="1400" b="1" baseline="0" dirty="0"/>
              <a:t> </a:t>
            </a:r>
            <a:r>
              <a:rPr lang="en-US" sz="1400" b="1" dirty="0"/>
              <a:t>Comments: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Marijuana use: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Decreases</a:t>
            </a:r>
            <a:r>
              <a:rPr lang="en-US" baseline="0" dirty="0"/>
              <a:t> </a:t>
            </a:r>
            <a:r>
              <a:rPr lang="en-US" dirty="0"/>
              <a:t>eye-hand coordination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Slows</a:t>
            </a:r>
            <a:r>
              <a:rPr lang="en-US" baseline="0" dirty="0"/>
              <a:t> </a:t>
            </a:r>
            <a:r>
              <a:rPr lang="en-US" dirty="0"/>
              <a:t>reaction time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Reduces motor coordination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Slows reflexes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Impairs tracking ability and perceptual accuracy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Impairs concentration, and time appears to move more slowly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Causes short and long-term memory loss, "I can't remember the plays, coach"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Difficulty in thinking and problem solving, "They changed their defensive formation, I can't figure out what to do"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Decreases motivation to perform and/or give maximum effort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hlinkClick r:id="rId4"/>
              </a:rPr>
              <a:t>https://www.samhsa.gov/marijuana</a:t>
            </a:r>
            <a:endParaRPr lang="en-US" dirty="0"/>
          </a:p>
          <a:p>
            <a:pPr>
              <a:defRPr/>
            </a:pPr>
            <a:endParaRPr lang="en-US" sz="1400" b="1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BC90A4-6EB3-4EA0-93D5-FA8998F013E4}" type="slidenum">
              <a:rPr lang="en-US" altLang="en-US" smtClean="0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2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Some students might argue that marijuana is safe because it is a plant and is “natural”.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/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Teacher Comments:  </a:t>
            </a: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Consider that poison ivy is a plant and even touching it has negative effects. </a:t>
            </a:r>
            <a:endParaRPr lang="en-US" altLang="en-US" dirty="0">
              <a:ea typeface="Calibri"/>
              <a:cs typeface="Calibri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Some of you that have pets at home know that there are dozens of house plants that can harm your pet.</a:t>
            </a:r>
            <a:endParaRPr lang="en-US" altLang="en-US" dirty="0">
              <a:ea typeface="Calibri"/>
              <a:cs typeface="Calibri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dirty="0"/>
              <a:t>Centers for Disease Control and Prevention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ea typeface="Calibri"/>
                <a:cs typeface="Calibri"/>
              </a:rPr>
              <a:t>http://www.cdc.gov/niosh/topics/plants/</a:t>
            </a:r>
          </a:p>
          <a:p>
            <a:pPr>
              <a:spcBef>
                <a:spcPct val="0"/>
              </a:spcBef>
            </a:pPr>
            <a:r>
              <a:rPr lang="en-US" dirty="0">
                <a:hlinkClick r:id="rId3"/>
              </a:rPr>
              <a:t>https://www.cdc.gov/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308B6B-E58E-4AFE-A20A-9302747D5C0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50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/>
              </a:rPr>
              <a:t>Centers for Disease Control and Prevention</a:t>
            </a:r>
          </a:p>
          <a:p>
            <a:pPr algn="l"/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/>
              </a:rPr>
              <a:t>https://www.cdc.gov/cannabis/health-effects/mental-health.html</a:t>
            </a:r>
            <a:endParaRPr lang="en-US" sz="1200" b="0" i="0" kern="1200" dirty="0">
              <a:solidFill>
                <a:schemeClr val="tx1"/>
              </a:solidFill>
              <a:effectLst/>
              <a:latin typeface="Nunito"/>
            </a:endParaRPr>
          </a:p>
          <a:p>
            <a:endParaRPr lang="en-US" altLang="en-US" b="1" dirty="0"/>
          </a:p>
          <a:p>
            <a:r>
              <a:rPr lang="en-US" altLang="en-US" b="1" dirty="0"/>
              <a:t>Teacher Comments: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Psychosis means that someone cannot tell the difference between what is real and what is not. 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very serious mental health problem that can be brought on by marijuana use in some situations.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0" dirty="0"/>
              <a:t>Those that use marijuana in their teens are more likely to develop psychosis.</a:t>
            </a:r>
            <a:r>
              <a:rPr lang="en-US" alt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of high potency marijuana/THC products can produce strong fears and loss of touch with reality (delusions/hallucinations/panic).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This can be frightening and dangerous.</a:t>
            </a:r>
            <a:endParaRPr lang="en-US" b="0" dirty="0">
              <a:cs typeface="Calibri"/>
            </a:endParaRPr>
          </a:p>
          <a:p>
            <a:endParaRPr lang="en-US" altLang="en-US" b="1" dirty="0"/>
          </a:p>
          <a:p>
            <a:r>
              <a:rPr lang="en-US" altLang="en-US" b="1" dirty="0"/>
              <a:t>Teacher Notes:</a:t>
            </a:r>
            <a:endParaRPr lang="en-US" altLang="en-US" dirty="0"/>
          </a:p>
          <a:p>
            <a:pPr algn="l"/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/>
              </a:rPr>
              <a:t>Cannabis use can cause disorientation and sometimes unpleasant thoughts or feelings of anxiety and paranoia.</a:t>
            </a:r>
          </a:p>
          <a:p>
            <a:pPr algn="l"/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/>
              </a:rPr>
              <a:t>People who use cannabis are more likely to develop psychosis (not knowing what is real, hallucinations, and paranoia) and long-lasting mental disorders, including schizophrenia (a type of mental illness where people might hear or see things that are not really there). </a:t>
            </a:r>
          </a:p>
          <a:p>
            <a:pPr algn="l"/>
            <a:r>
              <a:rPr lang="en-US" b="0" i="0" dirty="0">
                <a:solidFill>
                  <a:srgbClr val="1C1D1F"/>
                </a:solidFill>
                <a:effectLst/>
                <a:highlight>
                  <a:srgbClr val="FFFFFF"/>
                </a:highlight>
                <a:latin typeface="Nunito"/>
              </a:rPr>
              <a:t>Cannabis use is also associated with depression; social anxiety; and thoughts of suicide, suicide attempts, and suicide.</a:t>
            </a:r>
          </a:p>
          <a:p>
            <a:pPr algn="l"/>
            <a:endParaRPr lang="en-US" b="0" i="0" dirty="0">
              <a:solidFill>
                <a:srgbClr val="1C1D1F"/>
              </a:solidFill>
              <a:effectLst/>
              <a:highlight>
                <a:srgbClr val="FFFFFF"/>
              </a:highlight>
              <a:latin typeface="Nunito" pitchFamily="2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A42A9B-9EAF-4126-9D8F-32814A17CBB6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113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i="1" dirty="0"/>
              <a:t>Marijuana Drug Facts</a:t>
            </a:r>
            <a:r>
              <a:rPr lang="en-US" altLang="en-US" dirty="0"/>
              <a:t> 2021</a:t>
            </a:r>
            <a:endParaRPr lang="en-US" altLang="en-US" dirty="0">
              <a:cs typeface="Calibri"/>
            </a:endParaRPr>
          </a:p>
          <a:p>
            <a:r>
              <a:rPr lang="en-US" b="0" dirty="0"/>
              <a:t>https://www.drugabuse.gov/publications/drugfacts/drugged-driving#references</a:t>
            </a:r>
            <a:endParaRPr lang="en-US" b="0" dirty="0">
              <a:ea typeface="Calibri"/>
              <a:cs typeface="Calibri"/>
            </a:endParaRPr>
          </a:p>
          <a:p>
            <a:endParaRPr lang="en-US" b="1"/>
          </a:p>
          <a:p>
            <a:endParaRPr lang="en-US" b="1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CF023F-09B4-4E8B-BF1A-0A30BE12D1C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815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Impact of Recreational Cannabis Legalization in Michigan: A Baseline Report. University of Michigan. Ann Arbor, MI. May 2020.</a:t>
            </a:r>
          </a:p>
          <a:p>
            <a:r>
              <a:rPr lang="en-US" dirty="0">
                <a:hlinkClick r:id="rId3"/>
              </a:rPr>
              <a:t>https://thenmi.org/reports/2020_IPC_Cannabis_Report_Michigan.pdf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Teacher Comments:</a:t>
            </a:r>
            <a:endParaRPr lang="en-US" dirty="0"/>
          </a:p>
          <a:p>
            <a:r>
              <a:rPr lang="en-US" dirty="0"/>
              <a:t>After alcohol, marijuana is the substance most often associated with impaired driving. 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Centers for Disease Control</a:t>
            </a:r>
          </a:p>
          <a:p>
            <a:r>
              <a:rPr lang="en-US" dirty="0"/>
              <a:t>https://www.cdc.gov/cannabis/health-effects/driving.html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CF023F-09B4-4E8B-BF1A-0A30BE12D1C3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80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Group Activity (preparing students for next slide):</a:t>
            </a:r>
          </a:p>
          <a:p>
            <a:pPr>
              <a:defRPr/>
            </a:pPr>
            <a:r>
              <a:rPr lang="en-US" altLang="en-US" dirty="0"/>
              <a:t>Students typically believe that “everyone” uses marijuana, even though research does not support that perception. 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Ask students – “If you have 10 high school students, estimate how many of them DO NOT use marijuana?”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Write the estimates on the board.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Go to the next slide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C13FCF-567B-4F08-818B-22305B65F037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493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1DEE9EAF-E4E0-422B-9C67-6F0607A8F6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3C209CBE-B299-47AF-A29B-4981B6F962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b="1" dirty="0"/>
              <a:t>Teacher Comments:</a:t>
            </a:r>
          </a:p>
          <a:p>
            <a:pPr>
              <a:defRPr/>
            </a:pPr>
            <a:r>
              <a:rPr lang="en-US" altLang="en-US" dirty="0"/>
              <a:t>Almost 9 out of 10 8</a:t>
            </a:r>
            <a:r>
              <a:rPr lang="en-US" altLang="en-US" baseline="30000" dirty="0"/>
              <a:t>th</a:t>
            </a:r>
            <a:r>
              <a:rPr lang="en-US" altLang="en-US" dirty="0"/>
              <a:t> grade students that took the national Monitoring the Future Survey </a:t>
            </a:r>
          </a:p>
          <a:p>
            <a:pPr>
              <a:defRPr/>
            </a:pPr>
            <a:r>
              <a:rPr lang="en-US" altLang="en-US" dirty="0"/>
              <a:t>in 2023 reported that they HAD NEVER used marijuana and about 8 out of 10 </a:t>
            </a:r>
          </a:p>
          <a:p>
            <a:pPr>
              <a:defRPr/>
            </a:pPr>
            <a:r>
              <a:rPr lang="en-US" altLang="en-US" dirty="0"/>
              <a:t>10</a:t>
            </a:r>
            <a:r>
              <a:rPr lang="en-US" altLang="en-US" baseline="30000" dirty="0"/>
              <a:t>th</a:t>
            </a:r>
            <a:r>
              <a:rPr lang="en-US" altLang="en-US" dirty="0"/>
              <a:t> grade students that took the survey said they </a:t>
            </a:r>
            <a:r>
              <a:rPr lang="en-US" altLang="en-US" b="1" dirty="0"/>
              <a:t>HAD NEVER </a:t>
            </a:r>
            <a:r>
              <a:rPr lang="en-US" altLang="en-US" b="0" dirty="0"/>
              <a:t>u</a:t>
            </a:r>
            <a:r>
              <a:rPr lang="en-US" altLang="en-US" dirty="0"/>
              <a:t>sed marijuana. </a:t>
            </a:r>
          </a:p>
          <a:p>
            <a:pPr>
              <a:defRPr/>
            </a:pPr>
            <a:r>
              <a:rPr lang="en-US" altLang="en-US" dirty="0"/>
              <a:t>How does this compare to your guess?  </a:t>
            </a:r>
          </a:p>
          <a:p>
            <a:pPr>
              <a:defRPr/>
            </a:pPr>
            <a:r>
              <a:rPr lang="en-US" altLang="en-US" dirty="0"/>
              <a:t>Many people your age overestimate the number of teens that use marijuana.  </a:t>
            </a:r>
          </a:p>
          <a:p>
            <a:pPr>
              <a:defRPr/>
            </a:pPr>
            <a:r>
              <a:rPr lang="en-US" altLang="en-US" b="1" dirty="0"/>
              <a:t>MOST TEENS DO NOT USE MARIJUANA.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Monitoring the Future Survey is funded by the National Institute on Drug Abuse (NIDA), </a:t>
            </a:r>
          </a:p>
          <a:p>
            <a:pPr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of the National Institutes of Health (NIH). The survey is conducted by the University of Michigan.</a:t>
            </a: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To view full survey data, visit https://www.drugabuse.gov/drug-topics/trends-statistics/monitoring-future  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630E30ED-EB41-49E2-B738-E220C8511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B8ADEE-085D-48FF-AAC5-921BC7DC91F0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086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Teacher Notes:</a:t>
            </a:r>
            <a:endParaRPr lang="en-US" altLang="en-US" dirty="0"/>
          </a:p>
          <a:p>
            <a:r>
              <a:rPr lang="en-US" altLang="en-US" dirty="0"/>
              <a:t>This slide presents a summary of key issues related to teen marijuana use. 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08C4E7-FAE9-410A-9183-B3C4CDB97A78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098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BD2DFB-5D28-482B-939D-560AE8A9033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41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Teacher Notes:</a:t>
            </a:r>
            <a:endParaRPr lang="en-US" altLang="en-US" dirty="0"/>
          </a:p>
          <a:p>
            <a:r>
              <a:rPr lang="en-US" altLang="en-US" dirty="0"/>
              <a:t>Encourage students to go to one or more of these websites to check out the cool games, fact sheets, blogs, and interactive quizzes for teens.</a:t>
            </a:r>
          </a:p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A4C5C2-24EE-4FF3-A398-E5B48BD9076D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86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4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Scholastic, NIDA, NIH, Department of HHS. Real News About Drugs and Your Body, 2023</a:t>
            </a:r>
          </a:p>
          <a:p>
            <a: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https://nida.nih.gov/sites/default/files/NIDA_YR20_INS1_StudentMagazine.pdf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sz="2500" b="1" dirty="0"/>
              <a:t>Teacher Notes</a:t>
            </a:r>
            <a:r>
              <a:rPr lang="en-US" sz="2500" b="0" dirty="0"/>
              <a:t>:</a:t>
            </a:r>
            <a:endParaRPr lang="en-US" sz="2500" b="0" dirty="0">
              <a:cs typeface="Calibri"/>
            </a:endParaRPr>
          </a:p>
          <a:p>
            <a:pPr eaLnBrk="1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study of marijuana in clinical trial settings is needed to assess the safety and effectiveness of marijuana </a:t>
            </a:r>
            <a:endParaRPr lang="en-US" dirty="0">
              <a:ea typeface="Calibri"/>
              <a:cs typeface="Calibri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treatment of any disease or condition: </a:t>
            </a:r>
            <a:endParaRPr lang="en-US" dirty="0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sz="2800" b="0" dirty="0"/>
              <a:t>https://www.fda.gov/NewsEvents/PublicHealthFocus/ucm421168.htm#notapproved</a:t>
            </a:r>
            <a:endParaRPr lang="en-US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sz="2800" b="0"/>
          </a:p>
          <a:p>
            <a:pPr eaLnBrk="1" hangingPunct="1"/>
            <a:r>
              <a:rPr lang="en-US" sz="2800" b="0" dirty="0"/>
              <a:t>The Federal Government </a:t>
            </a:r>
            <a:r>
              <a:rPr lang="en-US" sz="2800" dirty="0"/>
              <a:t>currently considers</a:t>
            </a:r>
            <a:r>
              <a:rPr lang="en-US" sz="2800" b="0" dirty="0"/>
              <a:t> marijuana to be a controlled substance with “no currently accepted medical use.”  </a:t>
            </a:r>
            <a:endParaRPr lang="en-US" sz="2800" b="0" dirty="0">
              <a:ea typeface="Calibri"/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b="0" dirty="0"/>
              <a:t>Federal Law states, that it’s illegal, under any circumstances, to grow, use, possess, or transport marijuana.</a:t>
            </a:r>
            <a:endParaRPr lang="en-US" sz="2800" b="0" dirty="0">
              <a:ea typeface="Calibri"/>
              <a:cs typeface="Calibri"/>
            </a:endParaRPr>
          </a:p>
          <a:p>
            <a:pPr eaLnBrk="1" hangingPunct="1"/>
            <a:endParaRPr lang="en-US" sz="2800" b="0">
              <a:cs typeface="Calibri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sz="2800" dirty="0"/>
              <a:t>What's the latest on medical marijuana? </a:t>
            </a:r>
            <a:endParaRPr lang="en-US" sz="2800" dirty="0">
              <a:cs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/>
              <a:t>Research has shown that some chemicals in marijuana including THC and cannabidiol (CBD) could have medical uses. </a:t>
            </a:r>
            <a:endParaRPr lang="en-US" sz="2800" dirty="0">
              <a:cs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/>
              <a:t>Clinical trials are ongoing to develop and test medications that contain THC and/or CBD for pain relief or seizure disorders. </a:t>
            </a:r>
            <a:endParaRPr lang="en-US" sz="2800" dirty="0">
              <a:cs typeface="Calibri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/>
              <a:t>The Food and Drug Administration (FDA) will evaluate the results to determine if these medications are </a:t>
            </a:r>
            <a:endParaRPr lang="en-US" sz="2800" dirty="0">
              <a:ea typeface="Calibri"/>
              <a:cs typeface="Calibri"/>
            </a:endParaRPr>
          </a:p>
          <a:p>
            <a:pPr>
              <a:spcAft>
                <a:spcPts val="0"/>
              </a:spcAft>
              <a:defRPr/>
            </a:pPr>
            <a:r>
              <a:rPr lang="en-US" sz="2800" dirty="0"/>
              <a:t>         safe and effective for treating these conditions. 	</a:t>
            </a:r>
            <a:endParaRPr lang="en-US" sz="5400" dirty="0">
              <a:cs typeface="Calibri"/>
            </a:endParaRPr>
          </a:p>
          <a:p>
            <a: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Scholastic, NIDA, NIH, Department of HHS. Real News About Drugs and Your Body, 2023</a:t>
            </a:r>
            <a:endParaRPr lang="en-US" sz="2800" u="none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https://nida.nih.gov/sites/default/files/NIDA_YR20_INS1_StudentMagazine.pdf</a:t>
            </a:r>
            <a:endParaRPr lang="en-US" sz="2800" kern="1200" dirty="0">
              <a:solidFill>
                <a:schemeClr val="tx1"/>
              </a:solidFill>
              <a:effectLst/>
              <a:latin typeface="+mn-lt"/>
              <a:cs typeface="Calibri"/>
              <a:hlinkClick r:id="rId3"/>
            </a:endParaRPr>
          </a:p>
          <a:p>
            <a:pPr marL="274320" indent="-274320">
              <a:spcAft>
                <a:spcPts val="0"/>
              </a:spcAft>
              <a:defRPr/>
            </a:pPr>
            <a:endParaRPr lang="en-US" sz="2800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hlinkClick r:id="rId4"/>
              </a:rPr>
              <a:t>http://www.scholastic.com/smp/pdfs/nida/NIDA-YR10-Stu_Comp.pdf</a:t>
            </a:r>
            <a:endParaRPr lang="en-US" dirty="0"/>
          </a:p>
          <a:p>
            <a:pPr marL="274320" indent="-274320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3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it-IT" b="1" dirty="0" err="1"/>
              <a:t>Teacher</a:t>
            </a:r>
            <a:r>
              <a:rPr lang="it-IT" b="1" dirty="0"/>
              <a:t> </a:t>
            </a:r>
            <a:r>
              <a:rPr lang="it-IT" b="1" dirty="0" err="1"/>
              <a:t>Comment</a:t>
            </a:r>
            <a:r>
              <a:rPr lang="it-IT" b="1" dirty="0"/>
              <a:t>:</a:t>
            </a:r>
            <a:endParaRPr lang="it-IT" sz="1400" b="1" dirty="0"/>
          </a:p>
          <a:p>
            <a:pPr marL="274320" indent="-274320">
              <a:spcAft>
                <a:spcPts val="0"/>
              </a:spcAft>
              <a:defRPr/>
            </a:pPr>
            <a:r>
              <a:rPr lang="it-IT" err="1"/>
              <a:t>Even</a:t>
            </a:r>
            <a:r>
              <a:rPr lang="it-IT" dirty="0"/>
              <a:t> </a:t>
            </a:r>
            <a:r>
              <a:rPr lang="it-IT" err="1"/>
              <a:t>if</a:t>
            </a:r>
            <a:r>
              <a:rPr lang="it-IT" dirty="0"/>
              <a:t> the </a:t>
            </a:r>
            <a:r>
              <a:rPr lang="it-IT" err="1"/>
              <a:t>laws</a:t>
            </a:r>
            <a:r>
              <a:rPr lang="it-IT" dirty="0"/>
              <a:t> are </a:t>
            </a:r>
            <a:r>
              <a:rPr lang="it-IT" err="1"/>
              <a:t>changing</a:t>
            </a:r>
            <a:r>
              <a:rPr lang="it-IT" dirty="0"/>
              <a:t> to </a:t>
            </a:r>
            <a:r>
              <a:rPr lang="it-IT" err="1"/>
              <a:t>allow</a:t>
            </a:r>
            <a:r>
              <a:rPr lang="it-IT" dirty="0"/>
              <a:t> </a:t>
            </a:r>
            <a:r>
              <a:rPr lang="it-IT" err="1"/>
              <a:t>adult</a:t>
            </a:r>
            <a:r>
              <a:rPr lang="it-IT" dirty="0"/>
              <a:t> marijuana use, </a:t>
            </a:r>
            <a:r>
              <a:rPr lang="it-IT" err="1"/>
              <a:t>scientific</a:t>
            </a:r>
            <a:r>
              <a:rPr lang="it-IT" dirty="0"/>
              <a:t> </a:t>
            </a:r>
            <a:r>
              <a:rPr lang="it-IT" err="1"/>
              <a:t>evidence</a:t>
            </a:r>
            <a:r>
              <a:rPr lang="it-IT" dirty="0"/>
              <a:t> shows </a:t>
            </a:r>
            <a:r>
              <a:rPr lang="it-IT" err="1"/>
              <a:t>that</a:t>
            </a:r>
            <a:r>
              <a:rPr lang="it-IT" dirty="0"/>
              <a:t> </a:t>
            </a:r>
            <a:r>
              <a:rPr lang="it-IT" err="1"/>
              <a:t>using</a:t>
            </a:r>
            <a:r>
              <a:rPr lang="it-IT" dirty="0"/>
              <a:t> cannabis </a:t>
            </a:r>
            <a:r>
              <a:rPr lang="it-IT" err="1"/>
              <a:t>poses</a:t>
            </a:r>
            <a:r>
              <a:rPr lang="it-IT" dirty="0"/>
              <a:t> </a:t>
            </a:r>
            <a:r>
              <a:rPr lang="it-IT" err="1"/>
              <a:t>real</a:t>
            </a:r>
            <a:r>
              <a:rPr lang="it-IT" dirty="0"/>
              <a:t>, </a:t>
            </a:r>
            <a:endParaRPr lang="it-IT" sz="1400" b="1" dirty="0"/>
          </a:p>
          <a:p>
            <a:pPr marL="274320" indent="-274320">
              <a:spcAft>
                <a:spcPts val="0"/>
              </a:spcAft>
              <a:defRPr/>
            </a:pPr>
            <a:r>
              <a:rPr lang="it-IT" dirty="0"/>
              <a:t>and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serious</a:t>
            </a:r>
            <a:r>
              <a:rPr lang="it-IT" dirty="0"/>
              <a:t>, health risks for </a:t>
            </a:r>
            <a:r>
              <a:rPr lang="it-IT" dirty="0" err="1"/>
              <a:t>teens</a:t>
            </a:r>
            <a:r>
              <a:rPr lang="it-IT" dirty="0"/>
              <a:t>.</a:t>
            </a:r>
            <a:endParaRPr lang="it-IT" sz="1400" b="1" dirty="0">
              <a:ea typeface="Calibri"/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endParaRPr lang="it-IT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it-IT" dirty="0"/>
              <a:t>Michigan </a:t>
            </a:r>
            <a:r>
              <a:rPr lang="it-IT" dirty="0" err="1"/>
              <a:t>Legalization</a:t>
            </a:r>
            <a:r>
              <a:rPr lang="it-IT" dirty="0"/>
              <a:t> of Marijuana </a:t>
            </a:r>
            <a:r>
              <a:rPr lang="it-IT" dirty="0" err="1"/>
              <a:t>Law</a:t>
            </a:r>
            <a:endParaRPr lang="it-IT" dirty="0" err="1">
              <a:ea typeface="Calibri"/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hlinkClick r:id="rId3"/>
              </a:rPr>
              <a:t>https://www.legislature.mi.gov/(S(1bdtv43vras3vz5ifnhdd52n))/mileg.aspx?page=getObject&amp;objectName=mcl-Initiated-Law-1-of-2018</a:t>
            </a:r>
            <a:endParaRPr lang="en-US" dirty="0"/>
          </a:p>
          <a:p>
            <a:pPr marL="274320" indent="-274320">
              <a:spcAft>
                <a:spcPts val="0"/>
              </a:spcAft>
              <a:defRPr/>
            </a:pPr>
            <a:endParaRPr lang="it-IT" sz="1400" b="1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/>
              <a:t>Scholastic, NIDA, NIH, Department of HHS. Real News About Drugs and Your Body, 2023</a:t>
            </a:r>
            <a:endParaRPr lang="en-US" dirty="0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hlinkClick r:id="rId4"/>
              </a:rPr>
              <a:t>https://nida.nih.gov/sites/default/files/NIDA_YR20_INS1_StudentMagazine.pdf</a:t>
            </a:r>
            <a:endParaRPr lang="it-IT" dirty="0"/>
          </a:p>
          <a:p>
            <a:pPr marL="274320" indent="-274320">
              <a:spcAft>
                <a:spcPts val="0"/>
              </a:spcAft>
              <a:defRPr/>
            </a:pPr>
            <a:endParaRPr lang="it-IT"/>
          </a:p>
          <a:p>
            <a:pPr marL="274320" indent="-274320">
              <a:spcAft>
                <a:spcPts val="0"/>
              </a:spcAft>
              <a:defRPr/>
            </a:pPr>
            <a:r>
              <a:rPr lang="it-IT" sz="1400" b="1" dirty="0" err="1"/>
              <a:t>Teacher</a:t>
            </a:r>
            <a:r>
              <a:rPr lang="it-IT" sz="1400" b="1" dirty="0"/>
              <a:t> Note:</a:t>
            </a:r>
            <a:endParaRPr lang="it-IT" b="1" dirty="0"/>
          </a:p>
          <a:p>
            <a:pPr marL="274320" indent="-274320">
              <a:spcAft>
                <a:spcPts val="0"/>
              </a:spcAft>
              <a:defRPr/>
            </a:pPr>
            <a:r>
              <a:rPr lang="it-IT" sz="1400" dirty="0">
                <a:cs typeface="Calibri"/>
              </a:rPr>
              <a:t>Michigan </a:t>
            </a:r>
            <a:r>
              <a:rPr lang="it-IT" sz="1400" dirty="0" err="1">
                <a:cs typeface="Calibri"/>
              </a:rPr>
              <a:t>legalized</a:t>
            </a:r>
            <a:r>
              <a:rPr lang="it-IT" sz="1400" dirty="0">
                <a:cs typeface="Calibri"/>
              </a:rPr>
              <a:t> </a:t>
            </a:r>
            <a:r>
              <a:rPr lang="it-IT" sz="1400" dirty="0" err="1">
                <a:cs typeface="Calibri"/>
              </a:rPr>
              <a:t>adult</a:t>
            </a:r>
            <a:r>
              <a:rPr lang="it-IT" sz="1400" dirty="0">
                <a:cs typeface="Calibri"/>
              </a:rPr>
              <a:t> use of marijuana in 2018.</a:t>
            </a:r>
            <a:endParaRPr lang="it-IT" sz="1400" dirty="0"/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sz="2800">
              <a:cs typeface="Calibri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sz="25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6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defRPr/>
            </a:pPr>
            <a:r>
              <a:rPr lang="en-US"/>
              <a:t>Scholastic, NIDA, NIH, Department of HHS. Real News About Drugs and Your Body, 2023</a:t>
            </a:r>
            <a:endParaRPr lang="en-US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>
                <a:hlinkClick r:id="rId3"/>
              </a:rPr>
              <a:t>https://nida.nih.gov/sites/default/files/NIDA_YR20_INS1_StudentMagazine.pdf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50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b="1" dirty="0"/>
              <a:t>Teacher Comments:</a:t>
            </a:r>
            <a:endParaRPr lang="en-US" dirty="0"/>
          </a:p>
          <a:p>
            <a:pPr>
              <a:defRPr/>
            </a:pPr>
            <a:r>
              <a:rPr lang="en-US" b="1" dirty="0"/>
              <a:t>Cannabis Use Disorder (Addiction) </a:t>
            </a:r>
            <a:r>
              <a:rPr lang="en-US" dirty="0"/>
              <a:t>is a strong urge to keep taking marijuana, even when it is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causing harm (problems in relationships, with academics, legal issues, emotional problems, etc.). 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Further explanation of Cannabis Use Disorder (Addiction) is provided later in this power point.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In some cases, marijuana has been linked to severe symptoms that may require emergency care, such as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vomiting, anxiety, shaking, and even seizures and psychosis. In some parts of the country, the number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of marijuana-related hospital visits and calls to poison control have been increasing in recent years.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/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/>
              <a:t>Scholastic, NIDA, NIH, Department of HHS. Real News About Drugs and Your Body, 2023</a:t>
            </a:r>
            <a:endParaRPr lang="en-US" dirty="0">
              <a:cs typeface="Calibri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en-US" dirty="0">
                <a:hlinkClick r:id="rId3"/>
              </a:rPr>
              <a:t>https://nida.nih.gov/sites/default/files/NIDA_YR20_INS1_StudentMagazine.pdf</a:t>
            </a:r>
            <a:endParaRPr lang="en-US" dirty="0"/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 b="1" dirty="0"/>
              <a:t>Teacher Notes:</a:t>
            </a:r>
            <a:endParaRPr lang="en-US" dirty="0"/>
          </a:p>
          <a:p>
            <a:pPr>
              <a:defRPr/>
            </a:pPr>
            <a:r>
              <a:rPr lang="en-US" dirty="0"/>
              <a:t>THC, the addictive element in marijuana, has increased significantly overtime.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The data shows a clear trend: over the last 50 years, the average amount of tetrahydrocannabinol (THC) 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/>
              <a:t>in cannabis – the plant’s main psychoactive component – has increased more than tenfold.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>
                <a:cs typeface="Calibri"/>
              </a:rPr>
              <a:t>Cannabis Use Disorder has come to replace the term addiction when talking about the inability to stop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>
                <a:cs typeface="Calibri"/>
              </a:rPr>
              <a:t>using cannabis even after it causes problems for the user. 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 dirty="0"/>
              <a:t>New Scientist. </a:t>
            </a:r>
            <a:r>
              <a:rPr lang="en-US" i="1" dirty="0"/>
              <a:t>Is cannabis today really much more potent than 50 years ago?</a:t>
            </a:r>
            <a:r>
              <a:rPr lang="en-US" dirty="0"/>
              <a:t> 11 October 2023</a:t>
            </a:r>
            <a:endParaRPr lang="en-US" dirty="0">
              <a:cs typeface="Calibri"/>
            </a:endParaRPr>
          </a:p>
          <a:p>
            <a:pPr>
              <a:defRPr/>
            </a:pPr>
            <a:r>
              <a:rPr lang="en-US" dirty="0">
                <a:hlinkClick r:id="rId4"/>
              </a:rPr>
              <a:t>https://www.newscientist.com/article/2396976-is-cannabis-today-really-much-more-potent-than-50-years-ago/#:~:text=The%20data%20shows%20a%20clear,has%20increased%20more%20than%20tenfold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https://www.cdc.gov/</a:t>
            </a: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/>
              <a:t>m </a:t>
            </a:r>
            <a:r>
              <a:rPr lang="en-US" dirty="0">
                <a:hlinkClick r:id="rId5"/>
              </a:rPr>
              <a:t>https://nida.nih.gov/publications/drugfacts/cannabis-marijuana-concentrates</a:t>
            </a:r>
            <a:r>
              <a:rPr lang="en-US" dirty="0"/>
              <a:t> on 2024, June 19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3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Centers for Disease Control and Prevention</a:t>
            </a:r>
          </a:p>
          <a:p>
            <a:pPr marL="0" marR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  <a:tabLst/>
              <a:defRPr/>
            </a:pPr>
            <a:r>
              <a:rPr lang="en-US">
                <a:hlinkClick r:id="rId3"/>
              </a:rPr>
              <a:t>https://www.cdc.gov/cannabis/about/index.html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47516-2830-4FC7-BB03-4F7580DCAFE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BE76-77F0-4728-ACD5-D539471FB105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DF50-376A-4709-A585-01ECB0253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43358-9E5D-40AC-A2C6-96643F3D5CF7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42B8C-7B11-4129-B32C-657B19AF4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CD8A-1413-434B-B792-744F26389CC5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0770-0760-4526-9A37-CA841BD4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34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D25B2-E440-46EE-AA1D-49F77C42F8FB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D75-6BEF-4C84-9ACD-CA296BEEE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2360-53F9-48D8-BF52-6F67E44EC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ECE8-4097-41A6-A340-959822C6741F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C42AD-7A80-4B23-8FC3-DB1518F67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48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F47F6-67DD-47A6-935A-9B8A2FA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99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4A4F3-4AC6-488D-94B6-831A9D54C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6BFF7-73D8-40BB-B20A-FF84A1236BA6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0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F7A48-074E-4EE8-BC33-6678B8800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1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38D6-168E-46B4-BB0B-FABB95314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39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C5FC-9156-437C-A85F-B957090FD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9A08-7E5D-42EC-B571-1F2694FA6F3F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5F9AC-A76B-45A9-B45E-A88FFC525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47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F7C86-ABA3-4D2E-970A-26458B9BC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35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CA326-70E5-4A6B-B521-AAE011DF8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23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8E40-9CD8-4862-9036-04E6ADBF0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96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EC23-0640-48F4-95DD-44832EE50100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EB34-EEF2-4E27-8DAB-DD63DD7BE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89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81672-7305-4B61-95D9-094DF824D332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059-57F9-4F14-8BAC-CF01E47FD85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244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FC183-01B6-475F-BF4E-189567E952BC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F2CD-8E99-4C11-A770-1832CB0136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456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42763-54A6-49D8-B650-966369543320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6DFF-D76D-467E-94C0-56475A4216D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03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6CE322-AB69-416E-AF2D-2AE2D2806F23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402C-1DD7-4C05-AF02-1573EB0037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744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355F6-AE83-4CD7-8E0F-4648F44ED544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E93D-7B97-4623-9A62-46B08C644C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85981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5CF48F-9B21-486D-8F42-C57D57062F7A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363B9-64D0-4895-BAFC-40F8F09A514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2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45F4-A54D-4121-8460-5987412ADB09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CB85-A811-43A0-81B9-3AD4AE8D1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5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255D98-1189-4A0C-9687-1ED5CDFAAADE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6166-5404-459B-BF93-6A879DF3C01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2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AC4E5C8-9D7C-4629-9704-187B550C74A6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9F2E7-222F-4BAF-AC5A-5D181A3C87A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45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355F6-AE83-4CD7-8E0F-4648F44ED544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E93D-7B97-4623-9A62-46B08C644C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33616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1F0137-F3C2-437E-B6F4-D0897162A9CE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30-EABA-45D7-9347-03FF88D90D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75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FE33CC-D6A7-47F2-8F13-8CFB18D4803E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6C97-BDD2-4DE1-ADE2-B300D04FCD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33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36333-19BB-412F-9378-19F8C4EEC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C4D2-238B-4373-B46E-D167EAAA1418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C026-0E81-42AA-A36F-2AA7822DA137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68F6-8595-4E9C-8BAF-734E3DED2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6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88327-FC13-45BB-B268-2D6A7DD31B48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4DDF-E832-43A8-A0B3-F5E2E6E46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2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F57DB-6016-44E9-836A-40FC4FF83998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4FB1-4F11-46BA-936B-039606E26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D9301-EE0B-4748-8A39-8BE5B36E3269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0C360-A08D-4C64-82D6-5D0379161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5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3BF045-3ACD-4277-BD9A-F9BD735F0995}" type="datetime1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66C43E09-BFB3-4473-8583-7D345FB7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31" r:id="rId2"/>
    <p:sldLayoutId id="2147485048" r:id="rId3"/>
    <p:sldLayoutId id="2147485032" r:id="rId4"/>
    <p:sldLayoutId id="2147485049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44D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A221B4-2C7B-42CD-AD61-3D63ABA68B15}" type="datetimeFigureOut">
              <a:rPr lang="en-US"/>
              <a:pPr>
                <a:defRPr/>
              </a:pPr>
              <a:t>9/2/2024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44D2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rgbClr val="444D26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6F7BBC87-5E20-43A6-9169-548B42C5C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39" r:id="rId2"/>
    <p:sldLayoutId id="2147485051" r:id="rId3"/>
    <p:sldLayoutId id="2147485040" r:id="rId4"/>
    <p:sldLayoutId id="2147485052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8AE80-F68E-47E8-9F43-5FB1C706F2E8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7CC24-961A-4907-815F-9DD2EDC9B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1355F6-AE83-4CD7-8E0F-4648F44ED544}" type="datetime1">
              <a:rPr lang="en-US" smtClean="0"/>
              <a:pPr>
                <a:defRPr/>
              </a:pPr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21E93D-7B97-4623-9A62-46B08C644C4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LYlDpJxxqs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4.xml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hyperlink" Target="https://nida.nih.gov/themes/custom/solstice/interactive/cannabi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vcoalition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51659"/>
            <a:ext cx="8229600" cy="124434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800" b="1" spc="-10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alibri"/>
                <a:ea typeface="Calibri"/>
                <a:cs typeface="Calibri"/>
              </a:rPr>
              <a:t>Marijuana (THC/Cannabis)</a:t>
            </a:r>
            <a:endParaRPr lang="en-US">
              <a:solidFill>
                <a:prstClr val="black"/>
              </a:solidFill>
            </a:endParaRPr>
          </a:p>
          <a:p>
            <a:pPr marL="0" indent="0" algn="ctr">
              <a:buNone/>
              <a:defRPr/>
            </a:pPr>
            <a:r>
              <a:rPr lang="en-US" sz="4000" b="1" spc="-10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alibri"/>
                <a:ea typeface="Calibri"/>
                <a:cs typeface="Calibri"/>
              </a:rPr>
              <a:t>Information for Middle School Students</a:t>
            </a:r>
            <a:endParaRPr lang="en-US" sz="4000" b="1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group of people walking&#10;&#10;Description automatically generated">
            <a:extLst>
              <a:ext uri="{FF2B5EF4-FFF2-40B4-BE49-F238E27FC236}">
                <a16:creationId xmlns:a16="http://schemas.microsoft.com/office/drawing/2014/main" id="{072F3FEC-AC78-DB63-98CF-0F0000437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86" y="276758"/>
            <a:ext cx="6188528" cy="434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8922-524A-0F73-36A2-8F554FDEA6F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anchor="b" anchorCtr="0">
            <a:normAutofit/>
          </a:bodyPr>
          <a:lstStyle/>
          <a:p>
            <a:pPr algn="ctr"/>
            <a:r>
              <a:rPr lang="en-US" sz="4800" b="1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latin typeface="Calibri"/>
                <a:cs typeface="Calibri"/>
              </a:rPr>
              <a:t>Video: Build a Brain </a:t>
            </a:r>
            <a:r>
              <a:rPr lang="en-US" sz="3600" b="1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latin typeface="Calibri"/>
                <a:cs typeface="Calibri"/>
              </a:rPr>
              <a:t>(1 min.)</a:t>
            </a:r>
          </a:p>
        </p:txBody>
      </p:sp>
      <p:pic>
        <p:nvPicPr>
          <p:cNvPr id="5" name="Online Media 4" title="Marijuana Risks: Build A Brain :60">
            <a:hlinkClick r:id="" action="ppaction://media"/>
            <a:extLst>
              <a:ext uri="{FF2B5EF4-FFF2-40B4-BE49-F238E27FC236}">
                <a16:creationId xmlns:a16="http://schemas.microsoft.com/office/drawing/2014/main" id="{59E047B2-8799-5187-204C-78554EF92F52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6413" y="1778558"/>
            <a:ext cx="7502013" cy="4239501"/>
          </a:xfrm>
        </p:spPr>
      </p:pic>
    </p:spTree>
    <p:extLst>
      <p:ext uri="{BB962C8B-B14F-4D97-AF65-F5344CB8AC3E}">
        <p14:creationId xmlns:p14="http://schemas.microsoft.com/office/powerpoint/2010/main" val="213778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4953000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Potential Short-Term Problems</a:t>
            </a:r>
          </a:p>
          <a:p>
            <a:pPr eaLnBrk="1" hangingPunct="1">
              <a:buNone/>
            </a:pPr>
            <a:r>
              <a:rPr lang="en-US" altLang="en-US" sz="2800" b="1" dirty="0">
                <a:latin typeface="Calibri"/>
                <a:ea typeface="Calibri" panose="020F0502020204030204" pitchFamily="34" charset="0"/>
                <a:cs typeface="Calibri"/>
              </a:rPr>
              <a:t>Marijuana use can interfere with:</a:t>
            </a:r>
            <a:r>
              <a:rPr lang="en-US" altLang="en-US" sz="2400" b="1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</a:p>
          <a:p>
            <a:pPr eaLnBrk="1" hangingPunct="1"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Emotions (create anxiety, paranoia, panic)</a:t>
            </a:r>
            <a:endParaRPr lang="en-US" altLang="en-US" sz="2800" b="1">
              <a:latin typeface="Calibri"/>
              <a:ea typeface="Calibri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Coordination </a:t>
            </a:r>
            <a:endParaRPr lang="en-US" altLang="en-US" sz="2800" b="1">
              <a:latin typeface="Calibri"/>
              <a:ea typeface="Calibri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Memory </a:t>
            </a:r>
            <a:endParaRPr lang="en-US" alt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Thinking (create psychosis/distortion of reality)  </a:t>
            </a:r>
            <a:endParaRPr lang="en-US" alt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Decision making     </a:t>
            </a:r>
            <a:endParaRPr lang="en-US" alt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Concentration &amp; Learning  </a:t>
            </a:r>
            <a:endParaRPr lang="en-US" alt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US" altLang="en-US" sz="2800" b="1" dirty="0">
                <a:latin typeface="Calibri"/>
                <a:ea typeface="Calibri"/>
                <a:cs typeface="Calibri"/>
              </a:rPr>
              <a:t>Heart Rate </a:t>
            </a:r>
            <a:endParaRPr lang="en-US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dirty="0"/>
              <a:t>					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/>
              <a:t>							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What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Can Happen When</a:t>
            </a:r>
            <a:r>
              <a:rPr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Someone </a:t>
            </a:r>
            <a:b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Uses</a:t>
            </a:r>
            <a:r>
              <a:rPr sz="40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Marijuana (THC/Cannabis)?</a:t>
            </a:r>
            <a:endParaRPr sz="48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5754659" y="6142008"/>
            <a:ext cx="3349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400" dirty="0">
                <a:latin typeface="Calibri"/>
                <a:cs typeface="Calibri"/>
              </a:rPr>
              <a:t>Scholastic, NIDA, NIH, Department of HHS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 vert="horz" lIns="91440" tIns="45720" rIns="91440" bIns="45720" anchor="b" anchorCtr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What </a:t>
            </a:r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Can Happen</a:t>
            </a:r>
            <a:r>
              <a:rPr sz="4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When Someone </a:t>
            </a: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Uses</a:t>
            </a:r>
            <a:r>
              <a:rPr sz="4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Marijuana (THC/Cannabis)?</a:t>
            </a:r>
            <a:endParaRPr sz="54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381000" y="1371600"/>
            <a:ext cx="8382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en-US" sz="3600" b="1">
                <a:latin typeface="Calibri"/>
                <a:ea typeface="Calibri" panose="020F0502020204030204" pitchFamily="34" charset="0"/>
                <a:cs typeface="Calibri"/>
              </a:rPr>
              <a:t>Potential Long-Term Problems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of Cannabis Use Disorder (Addiction) 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failure and drop out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Permanent brain changes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Depression, suicidal thoughts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Eating and sleeping problems</a:t>
            </a:r>
          </a:p>
          <a:p>
            <a:pPr marL="457200" indent="-457200"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Breathing problems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endParaRPr lang="en-US" altLang="en-US" sz="2800">
              <a:latin typeface="Franklin Gothic Medium" panose="020B0603020102020204" pitchFamily="34" charset="0"/>
            </a:endParaRP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4573439" y="5835770"/>
            <a:ext cx="4159368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30000"/>
              </a:spcBef>
              <a:buNone/>
              <a:defRPr/>
            </a:pPr>
            <a:endParaRPr lang="en-US" sz="1200">
              <a:latin typeface="Calibri"/>
              <a:cs typeface="Calibri"/>
            </a:endParaRPr>
          </a:p>
          <a:p>
            <a:pPr marL="274320" indent="-274320">
              <a:spcBef>
                <a:spcPct val="30000"/>
              </a:spcBef>
              <a:spcAft>
                <a:spcPts val="0"/>
              </a:spcAft>
              <a:buNone/>
              <a:defRPr/>
            </a:pPr>
            <a:r>
              <a:rPr lang="en-US" sz="1600">
                <a:latin typeface="Calibri"/>
                <a:cs typeface="Calibri"/>
              </a:rPr>
              <a:t>Scholastic, NIDA, NIH, Department of HHS</a:t>
            </a:r>
          </a:p>
          <a:p>
            <a:pPr marL="274320" indent="-274320">
              <a:spcBef>
                <a:spcPct val="30000"/>
              </a:spcBef>
              <a:spcAft>
                <a:spcPts val="0"/>
              </a:spcAft>
              <a:buNone/>
              <a:defRPr/>
            </a:pPr>
            <a:r>
              <a:rPr lang="en-US" sz="1600">
                <a:latin typeface="Calibri"/>
                <a:cs typeface="Calibri"/>
              </a:rPr>
              <a:t>CDC,  UPI</a:t>
            </a:r>
          </a:p>
        </p:txBody>
      </p:sp>
      <p:pic>
        <p:nvPicPr>
          <p:cNvPr id="2" name="Picture 1" descr="Free I Wonder Cliparts, Download Free Clip Art, Free Clip Art on Clipart  Library">
            <a:extLst>
              <a:ext uri="{FF2B5EF4-FFF2-40B4-BE49-F238E27FC236}">
                <a16:creationId xmlns:a16="http://schemas.microsoft.com/office/drawing/2014/main" id="{3EBBF102-26E9-3E30-CE72-3E5410CD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3342005"/>
            <a:ext cx="1775460" cy="249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37C5-D93E-4153-AA6C-ED5EFC19C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120" y="1828800"/>
            <a:ext cx="6786880" cy="4267200"/>
          </a:xfrm>
        </p:spPr>
        <p:txBody>
          <a:bodyPr/>
          <a:lstStyle/>
          <a:p>
            <a:r>
              <a:rPr lang="en-US" sz="3200" b="1" dirty="0">
                <a:latin typeface="Calibri"/>
                <a:ea typeface="Calibri"/>
                <a:cs typeface="Calibri"/>
              </a:rPr>
              <a:t>When marijuana (THC) is vaped, harmful chemicals can be inhaled.</a:t>
            </a:r>
          </a:p>
          <a:p>
            <a:r>
              <a:rPr lang="en-US" sz="3200" b="1" dirty="0">
                <a:latin typeface="Calibri"/>
                <a:ea typeface="Calibri"/>
                <a:cs typeface="Calibri"/>
              </a:rPr>
              <a:t>The liquid in vaping devices can also contain dangerous drugs.</a:t>
            </a:r>
          </a:p>
          <a:p>
            <a:r>
              <a:rPr lang="en-US" sz="3200" b="1" dirty="0">
                <a:latin typeface="Calibri"/>
                <a:ea typeface="Calibri"/>
                <a:cs typeface="Calibri"/>
              </a:rPr>
              <a:t>Scientists continue to study the risks of vaping marijuana and nicotine.</a:t>
            </a:r>
            <a:r>
              <a:rPr lang="en-US" sz="1200" dirty="0">
                <a:latin typeface="Franklin Gothic Demi"/>
              </a:rPr>
              <a:t>	</a:t>
            </a:r>
            <a:r>
              <a:rPr lang="en-US" sz="1400" dirty="0">
                <a:latin typeface="Franklin Gothic Demi"/>
              </a:rPr>
              <a:t>			</a:t>
            </a:r>
            <a:endParaRPr lang="en-US" sz="1600" dirty="0">
              <a:latin typeface="Franklin Gothic Dem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B47F0-D3A5-4167-9ACC-F419DEA8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2057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Vaping Marijuana </a:t>
            </a:r>
            <a:b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(THC/Cannabis) Safe? NO!</a:t>
            </a:r>
            <a:br>
              <a:rPr lang="en-US" sz="4800">
                <a:solidFill>
                  <a:schemeClr val="tx1"/>
                </a:solidFill>
                <a:latin typeface="Bauhaus 93" panose="04030905020B02020C02" pitchFamily="82" charset="0"/>
              </a:rPr>
            </a:br>
            <a:endParaRPr lang="en-US" sz="4800">
              <a:solidFill>
                <a:schemeClr val="tx1"/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6FA8E-902B-B590-8BEF-56BD2B29D408}"/>
              </a:ext>
            </a:extLst>
          </p:cNvPr>
          <p:cNvSpPr txBox="1"/>
          <p:nvPr/>
        </p:nvSpPr>
        <p:spPr>
          <a:xfrm>
            <a:off x="4648200" y="5715000"/>
            <a:ext cx="4186621" cy="10649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ct val="30000"/>
              </a:spcBef>
              <a:buNone/>
              <a:defRPr/>
            </a:pPr>
            <a:endParaRPr lang="en-US" sz="1400">
              <a:latin typeface="Calibri"/>
              <a:cs typeface="Calibri"/>
            </a:endParaRPr>
          </a:p>
          <a:p>
            <a:pPr marL="274320" indent="-274320">
              <a:spcBef>
                <a:spcPct val="30000"/>
              </a:spcBef>
              <a:spcAft>
                <a:spcPts val="0"/>
              </a:spcAft>
              <a:buNone/>
              <a:defRPr/>
            </a:pPr>
            <a:r>
              <a:rPr lang="en-US" sz="1200" dirty="0">
                <a:latin typeface="Calibri"/>
                <a:cs typeface="Calibri"/>
              </a:rPr>
              <a:t>Scholastic, NIDA, NIH, Department of HHS</a:t>
            </a:r>
            <a:endParaRPr lang="en-US" sz="1200">
              <a:latin typeface="Calibri"/>
              <a:ea typeface="Calibri"/>
              <a:cs typeface="Calibri"/>
            </a:endParaRPr>
          </a:p>
          <a:p>
            <a:pPr marL="274320" indent="-274320">
              <a:spcBef>
                <a:spcPct val="30000"/>
              </a:spcBef>
              <a:spcAft>
                <a:spcPts val="0"/>
              </a:spcAft>
              <a:buNone/>
              <a:defRPr/>
            </a:pPr>
            <a:r>
              <a:rPr lang="en-US" sz="1200" dirty="0">
                <a:latin typeface="Calibri"/>
                <a:cs typeface="Calibri"/>
              </a:rPr>
              <a:t>CDC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1C215-D107-54F1-AFD6-7E9843A2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57518" y="2767013"/>
            <a:ext cx="2987675" cy="161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05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330785-2055-43A1-8231-D096E60C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Marijuana is sometimes mixed into food (brownies, cookies, and candy, etc.), called </a:t>
            </a:r>
            <a:r>
              <a:rPr lang="en-US" sz="2800" b="1" i="1" dirty="0">
                <a:latin typeface="Calibri"/>
                <a:ea typeface="Calibri" panose="020F0502020204030204" pitchFamily="34" charset="0"/>
                <a:cs typeface="Calibri"/>
              </a:rPr>
              <a:t>edibles</a:t>
            </a:r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, or into drinks (soda and tea, etc.).</a:t>
            </a: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The potency (strength) of edible marijuana is often very high.</a:t>
            </a: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Many people who use edibles are caught off guard by the strength and long-lasting effects.</a:t>
            </a:r>
            <a:endParaRPr lang="en-US" sz="2800" b="1" i="0" dirty="0">
              <a:solidFill>
                <a:srgbClr val="1C1D1F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/>
                <a:ea typeface="Calibri" panose="020F0502020204030204" pitchFamily="34" charset="0"/>
                <a:cs typeface="Calibri"/>
              </a:rPr>
              <a:t>Some people that use edible marijuana have to be treated in hospital emergency rooms.</a:t>
            </a:r>
            <a:r>
              <a:rPr lang="en-US" sz="1800" dirty="0"/>
              <a:t>	</a:t>
            </a:r>
            <a:endParaRPr lang="en-US" sz="1400" dirty="0"/>
          </a:p>
          <a:p>
            <a:pPr marL="0" indent="0">
              <a:buNone/>
            </a:pPr>
            <a:endParaRPr lang="en-US" sz="1400" dirty="0">
              <a:latin typeface="Constanti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5A5926-5E80-410E-95CE-F28E3C6D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Marijuana (THC/Cannabis) Edibles </a:t>
            </a: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Safe? NO!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800E9-9BE9-0742-91C0-D5DC4078E36F}"/>
              </a:ext>
            </a:extLst>
          </p:cNvPr>
          <p:cNvSpPr txBox="1"/>
          <p:nvPr/>
        </p:nvSpPr>
        <p:spPr>
          <a:xfrm>
            <a:off x="4323974" y="6091520"/>
            <a:ext cx="39796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Scholastic, NIDA, NIH, Department of HHS</a:t>
            </a:r>
          </a:p>
          <a:p>
            <a:r>
              <a:rPr lang="en-US" sz="1600">
                <a:latin typeface="Calibri"/>
                <a:cs typeface="Calibri"/>
              </a:rPr>
              <a:t>CDC</a:t>
            </a:r>
          </a:p>
          <a:p>
            <a:endParaRPr lang="en-US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22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2954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Marijuana (THC/Cannabis) </a:t>
            </a:r>
            <a:b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is Addictive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0A3C7-D852-81EC-5433-05D9F9E821A3}"/>
              </a:ext>
            </a:extLst>
          </p:cNvPr>
          <p:cNvSpPr txBox="1"/>
          <p:nvPr/>
        </p:nvSpPr>
        <p:spPr>
          <a:xfrm>
            <a:off x="6540285" y="6276814"/>
            <a:ext cx="25361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SAMHSA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81327-FFF0-DBF5-F34B-0D5F1E492691}"/>
              </a:ext>
            </a:extLst>
          </p:cNvPr>
          <p:cNvSpPr txBox="1"/>
          <p:nvPr/>
        </p:nvSpPr>
        <p:spPr>
          <a:xfrm>
            <a:off x="201479" y="1524000"/>
            <a:ext cx="85615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sz="4400" b="1" dirty="0">
                <a:solidFill>
                  <a:srgbClr val="D178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EARLIER marijuana use begins,</a:t>
            </a:r>
          </a:p>
          <a:p>
            <a:pPr algn="ctr">
              <a:buNone/>
              <a:defRPr/>
            </a:pPr>
            <a:r>
              <a:rPr lang="en-US" sz="4400" b="1" dirty="0">
                <a:solidFill>
                  <a:srgbClr val="D178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GREATER the risk of addiction.</a:t>
            </a:r>
          </a:p>
          <a:p>
            <a:pPr algn="ctr">
              <a:buNone/>
              <a:defRPr/>
            </a:pPr>
            <a:endParaRPr lang="en-US" sz="4400" b="1" dirty="0">
              <a:solidFill>
                <a:srgbClr val="D178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  <a:defRPr/>
            </a:pPr>
            <a:endParaRPr lang="en-US" sz="4400" b="1" dirty="0">
              <a:solidFill>
                <a:srgbClr val="D178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  <a:defRPr/>
            </a:pPr>
            <a:endParaRPr lang="en-US" sz="4400" b="1" dirty="0">
              <a:solidFill>
                <a:srgbClr val="D178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  <a:defRPr/>
            </a:pPr>
            <a:r>
              <a:rPr lang="en-US" sz="4400" b="1" dirty="0">
                <a:solidFill>
                  <a:srgbClr val="D178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in 6 teens that use marijuana become addicted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05851"/>
            <a:ext cx="6096000" cy="1789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434" y="1906293"/>
            <a:ext cx="8006166" cy="378090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dirty="0">
                <a:latin typeface="Calibri"/>
                <a:ea typeface="Calibri" panose="020F0502020204030204" pitchFamily="34" charset="0"/>
                <a:cs typeface="Calibri"/>
              </a:rPr>
              <a:t>Some people that use marijuana will develop a cannabis use disorder, meaning they are unable to stop using it even though it's causing significant problems in their lives.</a:t>
            </a:r>
          </a:p>
          <a:p>
            <a:pPr marL="514350" indent="-514350" eaLnBrk="1" hangingPunct="1">
              <a:buNone/>
            </a:pPr>
            <a:endParaRPr lang="en-US" sz="2800" dirty="0"/>
          </a:p>
          <a:p>
            <a:pPr marL="514350" indent="-514350" eaLnBrk="1" hangingPunct="1">
              <a:buNone/>
            </a:pPr>
            <a:r>
              <a:rPr lang="en-US" sz="2800" dirty="0">
                <a:latin typeface="Franklin Gothic Medium"/>
              </a:rPr>
              <a:t>				</a:t>
            </a:r>
            <a:r>
              <a:rPr lang="en-US" sz="2400" dirty="0">
                <a:latin typeface="Franklin Gothic Medium"/>
              </a:rPr>
              <a:t>                                       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07631" cy="1494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b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 Cannabis Use Disorder (Addiction) is…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EBF36-4674-7BE3-554B-4919698EFAEA}"/>
              </a:ext>
            </a:extLst>
          </p:cNvPr>
          <p:cNvSpPr txBox="1"/>
          <p:nvPr/>
        </p:nvSpPr>
        <p:spPr>
          <a:xfrm>
            <a:off x="6248400" y="6400800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1" name="Content Placeholder 1">
            <a:extLst>
              <a:ext uri="{FF2B5EF4-FFF2-40B4-BE49-F238E27FC236}">
                <a16:creationId xmlns:a16="http://schemas.microsoft.com/office/drawing/2014/main" id="{210E4389-858A-3AA7-8BF3-900F0D0749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364846"/>
              </p:ext>
            </p:extLst>
          </p:nvPr>
        </p:nvGraphicFramePr>
        <p:xfrm>
          <a:off x="3108311" y="1332854"/>
          <a:ext cx="6144177" cy="5344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91" y="23005"/>
            <a:ext cx="9102305" cy="1500996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>
              <a:defRPr/>
            </a:pP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r>
              <a:rPr sz="49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Stopping Marijuana </a:t>
            </a:r>
            <a:r>
              <a:rPr lang="en-US" sz="53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(THC/Cannabis)</a:t>
            </a:r>
            <a:r>
              <a:rPr sz="49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 Use Can Be Very </a:t>
            </a:r>
            <a:r>
              <a:rPr lang="en-US" sz="49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Difficult.</a:t>
            </a:r>
            <a:endParaRPr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9" y="2156249"/>
            <a:ext cx="2906922" cy="192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depressed black tee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8" y="4701751"/>
            <a:ext cx="3272766" cy="197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3BD6E-9B1D-9E01-69FF-CD4631309BDC}"/>
              </a:ext>
            </a:extLst>
          </p:cNvPr>
          <p:cNvSpPr txBox="1"/>
          <p:nvPr/>
        </p:nvSpPr>
        <p:spPr>
          <a:xfrm>
            <a:off x="5943600" y="6400800"/>
            <a:ext cx="226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Psychiatric Association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4546601" y="3141133"/>
            <a:ext cx="4444999" cy="2923117"/>
          </a:xfrm>
          <a:solidFill>
            <a:srgbClr val="FF0000">
              <a:alpha val="52000"/>
            </a:srgbClr>
          </a:solidFill>
          <a:ln w="762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5400" b="1" dirty="0">
                <a:latin typeface="Calibri"/>
                <a:ea typeface="Calibri" panose="020F0502020204030204" pitchFamily="34" charset="0"/>
                <a:cs typeface="Calibri"/>
              </a:rPr>
              <a:t>The best thing you can do is not to start!</a:t>
            </a:r>
            <a:endParaRPr lang="en-US" altLang="en-US" sz="5400" b="1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en-US" altLang="en-US" sz="2400" dirty="0"/>
          </a:p>
          <a:p>
            <a:pPr>
              <a:buFont typeface="Wingdings 2" panose="05020102010507070707" pitchFamily="18" charset="2"/>
              <a:buNone/>
              <a:defRPr/>
            </a:pPr>
            <a:endParaRPr lang="en-US" alt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96000" cy="213360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>
              <a:defRPr/>
            </a:pP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br>
              <a:rPr sz="4000" b="1" dirty="0"/>
            </a:br>
            <a:r>
              <a:rPr sz="53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Stopping Marijuana</a:t>
            </a:r>
            <a:r>
              <a:rPr lang="en-US" sz="54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 (THC/Cannabis)</a:t>
            </a:r>
            <a:r>
              <a:rPr sz="53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 Use </a:t>
            </a:r>
            <a:br>
              <a:rPr sz="5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53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Can Be Very </a:t>
            </a:r>
            <a:r>
              <a:rPr lang="en-US" sz="53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Difficult.</a:t>
            </a:r>
            <a:endParaRPr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42" y="2859616"/>
            <a:ext cx="3079572" cy="2049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03327"/>
            <a:ext cx="3051479" cy="1458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depressed black te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6" y="4968872"/>
            <a:ext cx="3004231" cy="164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949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y Are Drugs So Hard to Quit- (Mobilizing Michigan Curriculu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587" y="1888067"/>
            <a:ext cx="7947025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152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defRPr/>
            </a:pPr>
            <a:r>
              <a:rPr b="1">
                <a:solidFill>
                  <a:schemeClr val="tx1"/>
                </a:solidFill>
                <a:latin typeface="Calibri"/>
                <a:cs typeface="Calibri"/>
              </a:rPr>
              <a:t>Video</a:t>
            </a:r>
            <a:r>
              <a:rPr lang="en-US" b="1">
                <a:solidFill>
                  <a:schemeClr val="tx1"/>
                </a:solidFill>
                <a:latin typeface="Calibri"/>
                <a:cs typeface="Calibri"/>
              </a:rPr>
              <a:t> (2:03 min.)</a:t>
            </a:r>
            <a:br>
              <a:rPr b="1">
                <a:latin typeface="Calibri"/>
              </a:rPr>
            </a:br>
            <a:r>
              <a:rPr b="1">
                <a:solidFill>
                  <a:schemeClr val="tx1"/>
                </a:solidFill>
                <a:latin typeface="Calibri"/>
                <a:cs typeface="Calibri"/>
              </a:rPr>
              <a:t>Why Are Drugs So Hard to Quit?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B7272E-90CE-4B07-81CC-E59AA04A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564620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600" b="1">
                <a:solidFill>
                  <a:schemeClr val="tx1"/>
                </a:solidFill>
                <a:latin typeface="Calibri"/>
                <a:cs typeface="Calibri"/>
              </a:rPr>
              <a:t>What is Marijuana?</a:t>
            </a:r>
            <a:b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</a:br>
            <a:b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8" name="Content Placeholder 1">
            <a:extLst>
              <a:ext uri="{FF2B5EF4-FFF2-40B4-BE49-F238E27FC236}">
                <a16:creationId xmlns:a16="http://schemas.microsoft.com/office/drawing/2014/main" id="{B9D8E753-A250-4F9E-B082-122E92233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457200"/>
            <a:ext cx="4977888" cy="5838825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alibri"/>
                <a:cs typeface="Calibri"/>
              </a:rPr>
              <a:t>Can be referred to as </a:t>
            </a:r>
            <a:r>
              <a:rPr lang="en-US" sz="3000" b="1" i="1" dirty="0">
                <a:latin typeface="Calibri"/>
                <a:cs typeface="Calibri"/>
              </a:rPr>
              <a:t>cannabis, THC, dabbing, shatter, sparking up, weed, pot, 420</a:t>
            </a:r>
            <a:endParaRPr lang="en-US"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Calibri"/>
                <a:cs typeface="Calibri"/>
              </a:rPr>
              <a:t>The active ingredient is 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latin typeface="Calibri"/>
                <a:cs typeface="Calibri"/>
              </a:rPr>
              <a:t>THC, delta 9-tetrahydrocannabinol, </a:t>
            </a:r>
            <a:r>
              <a:rPr lang="en-US" sz="3000" dirty="0">
                <a:latin typeface="Calibri"/>
                <a:cs typeface="Calibri"/>
              </a:rPr>
              <a:t>the addictive chemical in marijuana.</a:t>
            </a:r>
            <a:r>
              <a:rPr lang="en-US" sz="3000" b="1" dirty="0">
                <a:latin typeface="Calibri"/>
                <a:cs typeface="Calibri"/>
              </a:rPr>
              <a:t> </a:t>
            </a:r>
            <a:endParaRPr lang="en-US" sz="3000">
              <a:cs typeface="Calibri"/>
            </a:endParaRPr>
          </a:p>
          <a:p>
            <a:pPr algn="ctr"/>
            <a:endParaRPr lang="en-US" altLang="en-US" sz="3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000" dirty="0">
                <a:latin typeface="Calibri"/>
                <a:cs typeface="Calibri"/>
              </a:rPr>
              <a:t> A mixture of the dried and shredded leaves, stems, seeds, and flowers of the cannabis plant. </a:t>
            </a:r>
            <a:endParaRPr lang="en-US" sz="3000" dirty="0"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2400" dirty="0">
              <a:latin typeface="Calibri"/>
              <a:cs typeface="Calibri"/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400" dirty="0">
                <a:latin typeface="Calibri"/>
                <a:cs typeface="Calibri"/>
              </a:rPr>
              <a:t>                    </a:t>
            </a:r>
          </a:p>
          <a:p>
            <a:pPr marL="1325245" lvl="4" indent="0">
              <a:buNone/>
            </a:pPr>
            <a:r>
              <a:rPr lang="en-US" altLang="en-US" sz="1200" dirty="0"/>
              <a:t>					                                                 		         </a:t>
            </a:r>
            <a:endParaRPr lang="en-US" altLang="en-US" sz="12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321B2-4A60-8E4C-F1E4-F34DCDDF06EF}"/>
              </a:ext>
            </a:extLst>
          </p:cNvPr>
          <p:cNvSpPr txBox="1"/>
          <p:nvPr/>
        </p:nvSpPr>
        <p:spPr>
          <a:xfrm>
            <a:off x="7168502" y="644402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/>
                <a:cs typeface="Arial"/>
              </a:rPr>
              <a:t>NIDA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270A2-63F5-80BB-A057-2AC576C68843}"/>
              </a:ext>
            </a:extLst>
          </p:cNvPr>
          <p:cNvSpPr txBox="1"/>
          <p:nvPr/>
        </p:nvSpPr>
        <p:spPr>
          <a:xfrm>
            <a:off x="4852359" y="6127750"/>
            <a:ext cx="507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Arial"/>
              </a:rPr>
              <a:t>Centers for Disease Control and Prevention (CDC)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00B0F0"/>
                </a:solidFill>
                <a:latin typeface="Calibri"/>
                <a:ea typeface="Calibri" panose="020F0502020204030204" pitchFamily="34" charset="0"/>
                <a:cs typeface="Calibri"/>
              </a:rPr>
              <a:t>Pressure from friends</a:t>
            </a:r>
          </a:p>
          <a:p>
            <a:pPr eaLnBrk="1" hangingPunct="1">
              <a:buNone/>
            </a:pP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		</a:t>
            </a:r>
            <a:r>
              <a:rPr lang="en-US" alt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Boredom</a:t>
            </a: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	Lack of confidence</a:t>
            </a:r>
            <a:endParaRPr lang="en-US" altLang="en-US" sz="3200" b="1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lang="en-US" altLang="en-US" sz="3200" b="1" dirty="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Influence of media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						To “fit in”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lang="en-US" alt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To do something you are not supposed to do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7030A0"/>
                </a:solidFill>
                <a:latin typeface="Calibri"/>
                <a:ea typeface="Calibri" panose="020F0502020204030204" pitchFamily="34" charset="0"/>
                <a:cs typeface="Calibri"/>
              </a:rPr>
              <a:t>          		            Curiosity</a:t>
            </a: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	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To deal with feelings</a:t>
            </a:r>
            <a:r>
              <a:rPr lang="en-US" altLang="en-US" sz="3200" b="1" dirty="0">
                <a:latin typeface="Calibri"/>
                <a:ea typeface="Calibri" panose="020F0502020204030204" pitchFamily="34" charset="0"/>
                <a:cs typeface="Calibri"/>
              </a:rPr>
              <a:t>									</a:t>
            </a:r>
            <a:r>
              <a:rPr lang="en-US" altLang="en-US" sz="3200" b="1" dirty="0">
                <a:solidFill>
                  <a:srgbClr val="00B0F0"/>
                </a:solidFill>
                <a:latin typeface="Calibri"/>
                <a:ea typeface="Calibri" panose="020F0502020204030204" pitchFamily="34" charset="0"/>
                <a:cs typeface="Calibri"/>
              </a:rPr>
              <a:t>Belief it’s safe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dirty="0"/>
              <a:t>							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10600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Some Teens Try Marijuana (THC/Cannabis)?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7AA02-0C55-EB7A-5AE0-E7F981F71954}"/>
              </a:ext>
            </a:extLst>
          </p:cNvPr>
          <p:cNvSpPr txBox="1"/>
          <p:nvPr/>
        </p:nvSpPr>
        <p:spPr>
          <a:xfrm>
            <a:off x="5882985" y="6215403"/>
            <a:ext cx="24268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Arial"/>
              </a:rPr>
              <a:t>The Partnership to End Addiction</a:t>
            </a:r>
            <a:endParaRPr lang="en-US" sz="120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457200" y="2012830"/>
            <a:ext cx="8262668" cy="4169434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4400" b="1" dirty="0">
                <a:latin typeface="Calibri"/>
                <a:ea typeface="Calibri" panose="020F0502020204030204" pitchFamily="34" charset="0"/>
                <a:cs typeface="Calibri"/>
              </a:rPr>
              <a:t>Using Marijuana (THC/Cannabis) can damage a person’s:</a:t>
            </a:r>
            <a:endParaRPr lang="en-US" altLang="en-US" sz="40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altLang="en-US" sz="5400" b="1" dirty="0">
                <a:latin typeface="Calibri"/>
                <a:ea typeface="Calibri" panose="020F0502020204030204" pitchFamily="34" charset="0"/>
                <a:cs typeface="Calibri"/>
              </a:rPr>
              <a:t>Heart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altLang="en-US" sz="5400" b="1" dirty="0">
                <a:latin typeface="Calibri"/>
                <a:ea typeface="Calibri" panose="020F0502020204030204" pitchFamily="34" charset="0"/>
                <a:cs typeface="Calibri"/>
              </a:rPr>
              <a:t>Lungs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US" altLang="en-US" sz="5400" b="1" dirty="0">
                <a:latin typeface="Calibri"/>
                <a:ea typeface="Calibri" panose="020F0502020204030204" pitchFamily="34" charset="0"/>
                <a:cs typeface="Calibri"/>
              </a:rPr>
              <a:t>Brain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endParaRPr lang="en-US" altLang="en-US" sz="4800" b="1">
              <a:latin typeface="Franklin Gothic Medium" panose="020B0603020102020204" pitchFamily="34" charset="0"/>
            </a:endParaRPr>
          </a:p>
          <a:p>
            <a:pPr marL="0" indent="0">
              <a:buClrTx/>
              <a:buNone/>
            </a:pPr>
            <a:r>
              <a:rPr lang="en-US" altLang="en-US" sz="1400" b="1" dirty="0">
                <a:latin typeface="Franklin Gothic Medium"/>
              </a:rPr>
              <a:t>				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</a:t>
            </a:r>
            <a:b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the Body</a:t>
            </a:r>
            <a:endParaRPr sz="4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7710577" y="6139132"/>
            <a:ext cx="671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>
                <a:latin typeface="+mn-lt"/>
                <a:cs typeface="Arial"/>
              </a:rPr>
              <a:t>CDC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5181600" cy="43434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 sz="3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defRPr/>
            </a:pPr>
            <a:r>
              <a:rPr lang="en-US" sz="2800" dirty="0">
                <a:latin typeface="Calibri"/>
                <a:ea typeface="+mn-lt"/>
                <a:cs typeface="+mn-lt"/>
              </a:rPr>
              <a:t>Marijuana can make the heart beat faster and raise blood pressure immediately after use.</a:t>
            </a:r>
            <a:endParaRPr lang="en-US" sz="2800" dirty="0">
              <a:latin typeface="Calibri"/>
              <a:ea typeface="+mn-lt"/>
              <a:cs typeface="Calibri"/>
            </a:endParaRPr>
          </a:p>
          <a:p>
            <a:pPr marL="0" indent="0">
              <a:buNone/>
              <a:defRPr/>
            </a:pPr>
            <a:endParaRPr lang="en-US" sz="2800">
              <a:latin typeface="Calibri"/>
              <a:ea typeface="+mn-lt"/>
              <a:cs typeface="+mn-lt"/>
            </a:endParaRPr>
          </a:p>
          <a:p>
            <a:pPr marL="457200" indent="-457200">
              <a:defRPr/>
            </a:pPr>
            <a:r>
              <a:rPr lang="en-US" sz="2800" dirty="0">
                <a:latin typeface="Calibri"/>
                <a:ea typeface="+mn-lt"/>
                <a:cs typeface="+mn-lt"/>
              </a:rPr>
              <a:t>Marijuana use can also lead to increased risk of stroke and heart disease.</a:t>
            </a:r>
            <a:endParaRPr lang="en-US" sz="2800" dirty="0">
              <a:latin typeface="Calibri"/>
              <a:cs typeface="Calibri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>
              <a:latin typeface="Verdana" panose="020B060403050404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>
              <a:latin typeface="Verdana" panose="020B060403050404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>
              <a:latin typeface="Verdana" panose="020B0604030504040204" pitchFamily="34" charset="0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altLang="en-US" dirty="0"/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>
              <a:defRPr/>
            </a:pPr>
            <a:r>
              <a:rPr lang="en-US" sz="5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Marijuana (THC/Cannabis) </a:t>
            </a:r>
            <a:b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&amp; the Heart</a:t>
            </a:r>
            <a:endParaRPr lang="en-US" sz="48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99973-2CFD-765E-3EB8-5F013F5A8586}"/>
              </a:ext>
            </a:extLst>
          </p:cNvPr>
          <p:cNvSpPr txBox="1"/>
          <p:nvPr/>
        </p:nvSpPr>
        <p:spPr>
          <a:xfrm>
            <a:off x="5968126" y="580754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/>
                <a:cs typeface="Arial"/>
              </a:rPr>
              <a:t>CDC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81811-CF15-68A3-4F10-7A915B4E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76" y="2021870"/>
            <a:ext cx="2759124" cy="359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0" name="Content Placeholder 1">
            <a:extLst>
              <a:ext uri="{FF2B5EF4-FFF2-40B4-BE49-F238E27FC236}">
                <a16:creationId xmlns:a16="http://schemas.microsoft.com/office/drawing/2014/main" id="{01DD95F3-D787-9487-DA3A-652C4B651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373894"/>
              </p:ext>
            </p:extLst>
          </p:nvPr>
        </p:nvGraphicFramePr>
        <p:xfrm>
          <a:off x="457200" y="1981200"/>
          <a:ext cx="7467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sz="5400" b="1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</a:t>
            </a:r>
            <a:br>
              <a:rPr sz="5400" b="1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5400" b="1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the Lungs</a:t>
            </a:r>
            <a:endParaRPr sz="48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8DB57-88AC-4045-BF58-411A4D268357}"/>
              </a:ext>
            </a:extLst>
          </p:cNvPr>
          <p:cNvSpPr txBox="1"/>
          <p:nvPr/>
        </p:nvSpPr>
        <p:spPr>
          <a:xfrm>
            <a:off x="5673305" y="5940725"/>
            <a:ext cx="280502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Calibri"/>
                <a:cs typeface="Arial"/>
              </a:rPr>
              <a:t>University of Michigan</a:t>
            </a:r>
            <a:endParaRPr lang="en-US" sz="1200">
              <a:latin typeface="Calibri"/>
              <a:cs typeface="Arial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D69A3-1F93-4F1F-BCD5-3164F829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(3:10 min.)</a:t>
            </a:r>
            <a:br>
              <a:rPr lang="en-US" sz="4500" b="1" kern="1200" dirty="0">
                <a:latin typeface="+mj-lt"/>
                <a:ea typeface="+mj-ea"/>
                <a:cs typeface="+mj-cs"/>
              </a:rPr>
            </a:b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Teen Brain Development</a:t>
            </a:r>
            <a:endParaRPr lang="en-US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4" name="【VidPaw】Teen Brain Development_480p">
            <a:hlinkClick r:id="" action="ppaction://media"/>
            <a:extLst>
              <a:ext uri="{FF2B5EF4-FFF2-40B4-BE49-F238E27FC236}">
                <a16:creationId xmlns:a16="http://schemas.microsoft.com/office/drawing/2014/main" id="{AADB58E2-E07E-41A9-964B-0B8158A319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1854818"/>
            <a:ext cx="7884410" cy="44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52400"/>
            <a:ext cx="8432800" cy="155282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anchor="b" anchorCtr="0">
            <a:normAutofit fontScale="90000"/>
          </a:bodyPr>
          <a:lstStyle/>
          <a:p>
            <a:pPr algn="ctr">
              <a:defRPr/>
            </a:pPr>
            <a:r>
              <a:rPr sz="5400" b="1">
                <a:solidFill>
                  <a:schemeClr val="tx1"/>
                </a:solidFill>
                <a:latin typeface="Calibri"/>
                <a:cs typeface="Calibri"/>
              </a:rPr>
              <a:t>Marijuana (THC/Cannabis) </a:t>
            </a:r>
            <a:br>
              <a:rPr lang="en-US" sz="5400" b="1">
                <a:solidFill>
                  <a:schemeClr val="tx1"/>
                </a:solidFill>
                <a:latin typeface="Calibri"/>
                <a:cs typeface="Calibri"/>
              </a:rPr>
            </a:br>
            <a:r>
              <a:rPr sz="5400" b="1">
                <a:solidFill>
                  <a:schemeClr val="tx1"/>
                </a:solidFill>
                <a:latin typeface="Calibri"/>
                <a:cs typeface="Calibri"/>
              </a:rPr>
              <a:t>&amp; the Brain</a:t>
            </a:r>
          </a:p>
        </p:txBody>
      </p:sp>
      <p:graphicFrame>
        <p:nvGraphicFramePr>
          <p:cNvPr id="15365" name="Content Placeholder 2">
            <a:extLst>
              <a:ext uri="{FF2B5EF4-FFF2-40B4-BE49-F238E27FC236}">
                <a16:creationId xmlns:a16="http://schemas.microsoft.com/office/drawing/2014/main" id="{AF05A80B-BFE8-8091-8CC0-B832C1620B8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55000564"/>
              </p:ext>
            </p:extLst>
          </p:nvPr>
        </p:nvGraphicFramePr>
        <p:xfrm>
          <a:off x="241431" y="1828800"/>
          <a:ext cx="486396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Content Placeholder 8" descr="Abstract picture of the brain made up of patterns">
            <a:extLst>
              <a:ext uri="{FF2B5EF4-FFF2-40B4-BE49-F238E27FC236}">
                <a16:creationId xmlns:a16="http://schemas.microsoft.com/office/drawing/2014/main" id="{330CA4ED-7EA2-1EC5-C501-67057938F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80" y="2916707"/>
            <a:ext cx="3154998" cy="2487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A85D5-9639-62CA-43A2-D5C8841F5A6C}"/>
              </a:ext>
            </a:extLst>
          </p:cNvPr>
          <p:cNvSpPr txBox="1"/>
          <p:nvPr/>
        </p:nvSpPr>
        <p:spPr>
          <a:xfrm>
            <a:off x="6400800" y="5943600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DC469F-8B64-6EAD-E8C5-796E67D2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38200"/>
          </a:xfrm>
        </p:spPr>
        <p:txBody>
          <a:bodyPr/>
          <a:lstStyle/>
          <a:p>
            <a:r>
              <a:rPr lang="en-US">
                <a:hlinkClick r:id="rId4"/>
              </a:rPr>
              <a:t>https://nida.nih.gov/themes/custom/solstice/interactive/cannabis/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CBD0BA-5577-3623-8439-3514450F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447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/>
          <a:p>
            <a:pPr algn="ctr"/>
            <a:r>
              <a:rPr lang="en-US" sz="4000" b="1" cap="all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Activity: CANNABIS </a:t>
            </a:r>
            <a:br>
              <a:rPr lang="en-US" sz="4000" b="1" cap="all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</a:br>
            <a:r>
              <a:rPr lang="en-US" sz="4000" b="1" cap="all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latin typeface="Calibri"/>
                <a:ea typeface="+mj-lt"/>
                <a:cs typeface="+mj-lt"/>
              </a:rPr>
              <a:t>(Marijuana/THC) and the BRAIN</a:t>
            </a:r>
            <a:endParaRPr lang="en-US" sz="4000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B7591-9BD9-D9B5-7E43-C7AC04CDB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823842"/>
            <a:ext cx="4724400" cy="3210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0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393700" y="1841500"/>
            <a:ext cx="4711700" cy="48641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latin typeface="Calibri"/>
                <a:ea typeface="Calibri" panose="020F0502020204030204" pitchFamily="34" charset="0"/>
                <a:cs typeface="Calibri"/>
              </a:rPr>
              <a:t>Marijuana’s negative effects on thinking, learning, memory, and </a:t>
            </a:r>
            <a:r>
              <a:rPr lang="en-US" altLang="en-US" sz="36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attention 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can last for days and sometimes weeks</a:t>
            </a:r>
            <a:r>
              <a:rPr lang="en-US" altLang="en-US" sz="3600" b="1" dirty="0">
                <a:latin typeface="Calibri"/>
                <a:ea typeface="Calibri" panose="020F0502020204030204" pitchFamily="34" charset="0"/>
                <a:cs typeface="Calibri"/>
              </a:rPr>
              <a:t>—especially </a:t>
            </a:r>
            <a:endParaRPr lang="en-US" dirty="0"/>
          </a:p>
          <a:p>
            <a:pPr marL="0" indent="0" algn="ctr">
              <a:buNone/>
              <a:defRPr/>
            </a:pPr>
            <a:r>
              <a:rPr lang="en-US" altLang="en-US" sz="3600" b="1" dirty="0">
                <a:latin typeface="Calibri"/>
                <a:ea typeface="Calibri" panose="020F0502020204030204" pitchFamily="34" charset="0"/>
                <a:cs typeface="Calibri"/>
              </a:rPr>
              <a:t>if marijuana is </a:t>
            </a:r>
            <a:endParaRPr lang="en-US" dirty="0">
              <a:latin typeface="Constantia"/>
              <a:ea typeface="Calibri" panose="020F0502020204030204" pitchFamily="34" charset="0"/>
              <a:cs typeface="Calibri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latin typeface="Calibri"/>
                <a:ea typeface="Calibri" panose="020F0502020204030204" pitchFamily="34" charset="0"/>
                <a:cs typeface="Calibri"/>
              </a:rPr>
              <a:t>used often.</a:t>
            </a:r>
            <a:endParaRPr lang="en-US" altLang="en-US" sz="3200" b="1" dirty="0">
              <a:latin typeface="Franklin Gothic Medium"/>
            </a:endParaRPr>
          </a:p>
          <a:p>
            <a:pPr marL="0" indent="0" algn="r">
              <a:buFont typeface="Wingdings 2" panose="05020102010507070707" pitchFamily="18" charset="2"/>
              <a:buNone/>
              <a:defRPr/>
            </a:pPr>
            <a:r>
              <a:rPr lang="en-US" altLang="en-US" sz="1400" b="1" dirty="0">
                <a:latin typeface="Franklin Gothic Medium"/>
              </a:rPr>
              <a:t>			</a:t>
            </a:r>
            <a:r>
              <a:rPr lang="en-US" altLang="en-US" sz="3200" b="1" dirty="0">
                <a:latin typeface="Franklin Gothic Medium"/>
              </a:rPr>
              <a:t>	</a:t>
            </a:r>
            <a:r>
              <a:rPr lang="en-US" altLang="en-US" sz="2800" b="1" dirty="0">
                <a:solidFill>
                  <a:srgbClr val="FF0000"/>
                </a:solidFill>
              </a:rPr>
              <a:t>		</a:t>
            </a:r>
          </a:p>
          <a:p>
            <a:pPr marL="0" indent="0" algn="ctr">
              <a:buClr>
                <a:srgbClr val="F3A447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						</a:t>
            </a:r>
            <a:r>
              <a:rPr lang="en-US" altLang="en-US" sz="1200" dirty="0">
                <a:solidFill>
                  <a:srgbClr val="FF0000"/>
                </a:solidFill>
              </a:rPr>
              <a:t>								</a:t>
            </a:r>
            <a:endParaRPr lang="en-US" sz="1200" dirty="0">
              <a:solidFill>
                <a:prstClr val="black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600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</a:t>
            </a:r>
            <a:b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5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School</a:t>
            </a:r>
          </a:p>
        </p:txBody>
      </p:sp>
      <p:pic>
        <p:nvPicPr>
          <p:cNvPr id="5427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684588" cy="266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3888B2-C08C-DABE-9ED2-275346717272}"/>
              </a:ext>
            </a:extLst>
          </p:cNvPr>
          <p:cNvSpPr txBox="1"/>
          <p:nvPr/>
        </p:nvSpPr>
        <p:spPr>
          <a:xfrm>
            <a:off x="5455403" y="6028841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Addiction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851" y="274321"/>
            <a:ext cx="4550979" cy="126374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  <a:t>Marijuana (THC/Cannabis) </a:t>
            </a:r>
            <a:br>
              <a:rPr lang="en-US" sz="4000" b="1" dirty="0">
                <a:latin typeface="Calibri"/>
              </a:rPr>
            </a:br>
            <a: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  <a:t>&amp; School</a:t>
            </a:r>
          </a:p>
        </p:txBody>
      </p:sp>
      <p:sp>
        <p:nvSpPr>
          <p:cNvPr id="29699" name="Content Placeholder 3"/>
          <p:cNvSpPr>
            <a:spLocks noGrp="1"/>
          </p:cNvSpPr>
          <p:nvPr>
            <p:ph sz="half" idx="1"/>
          </p:nvPr>
        </p:nvSpPr>
        <p:spPr>
          <a:xfrm>
            <a:off x="378310" y="1748884"/>
            <a:ext cx="4193687" cy="449119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44450" indent="0" eaLnBrk="1" hangingPunct="1">
              <a:lnSpc>
                <a:spcPct val="90000"/>
              </a:lnSpc>
              <a:buNone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Because of the effects on the developing brain, marijuana (THC/cannabis) users: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b="1" dirty="0">
              <a:latin typeface="Calibri"/>
              <a:ea typeface="Calibri"/>
              <a:cs typeface="Calibri"/>
            </a:endParaRPr>
          </a:p>
          <a:p>
            <a:pPr indent="-228600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Have a harder time learning</a:t>
            </a:r>
          </a:p>
          <a:p>
            <a:pPr indent="-228600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Are more likely to get lower grades</a:t>
            </a:r>
          </a:p>
          <a:p>
            <a:pPr indent="-228600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Calibri"/>
                <a:ea typeface="Calibri"/>
                <a:cs typeface="Calibri"/>
              </a:rPr>
              <a:t>Are more likely to drop out of school than non-users.</a:t>
            </a:r>
            <a:r>
              <a:rPr lang="en-US" sz="2800" dirty="0">
                <a:latin typeface="Calibri"/>
                <a:ea typeface="Calibri"/>
                <a:cs typeface="Calibri"/>
              </a:rPr>
              <a:t>	</a:t>
            </a:r>
            <a:r>
              <a:rPr lang="en-US" sz="1300" dirty="0"/>
              <a:t>			</a:t>
            </a:r>
            <a:r>
              <a:rPr lang="en-US" sz="1300" b="1" dirty="0"/>
              <a:t>							</a:t>
            </a:r>
            <a:endParaRPr lang="en-US" sz="1300" dirty="0"/>
          </a:p>
          <a:p>
            <a:pPr marL="44450" indent="0" eaLnBrk="1" hangingPunct="1">
              <a:lnSpc>
                <a:spcPct val="90000"/>
              </a:lnSpc>
              <a:buNone/>
              <a:defRPr/>
            </a:pPr>
            <a:r>
              <a:rPr lang="en-US" sz="1300" dirty="0"/>
              <a:t>					</a:t>
            </a:r>
          </a:p>
        </p:txBody>
      </p:sp>
      <p:pic>
        <p:nvPicPr>
          <p:cNvPr id="29701" name="Picture 29700" descr="Abstract blurred public library with bookshelves">
            <a:extLst>
              <a:ext uri="{FF2B5EF4-FFF2-40B4-BE49-F238E27FC236}">
                <a16:creationId xmlns:a16="http://schemas.microsoft.com/office/drawing/2014/main" id="{E762D3D0-E042-C16B-3CE0-0D0FE304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00" r="41525" b="4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CB6CB-015C-CFEA-19AB-3A029E23DC9B}"/>
              </a:ext>
            </a:extLst>
          </p:cNvPr>
          <p:cNvSpPr txBox="1"/>
          <p:nvPr/>
        </p:nvSpPr>
        <p:spPr>
          <a:xfrm>
            <a:off x="3078480" y="6111240"/>
            <a:ext cx="12801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/>
                <a:ea typeface="Calibri"/>
                <a:cs typeface="Arial"/>
              </a:rPr>
              <a:t>CDC</a:t>
            </a:r>
            <a:endParaRPr lang="en-US" sz="1200">
              <a:latin typeface="Calibri"/>
              <a:ea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1"/>
          <p:cNvSpPr>
            <a:spLocks noGrp="1"/>
          </p:cNvSpPr>
          <p:nvPr>
            <p:ph idx="1"/>
          </p:nvPr>
        </p:nvSpPr>
        <p:spPr>
          <a:xfrm>
            <a:off x="396202" y="2508105"/>
            <a:ext cx="3961358" cy="363249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2800" dirty="0">
                <a:latin typeface="Calibri"/>
                <a:ea typeface="Calibri"/>
                <a:cs typeface="Calibri"/>
              </a:rPr>
              <a:t>Marijuana use affects timing, movement, coordination, and concentration, and can interfere with athletic performance. </a:t>
            </a:r>
            <a:r>
              <a:rPr lang="en-US" altLang="en-US" sz="2000" b="1" dirty="0">
                <a:latin typeface="Calibri"/>
                <a:ea typeface="Calibri"/>
                <a:cs typeface="Calibri"/>
              </a:rPr>
              <a:t>  </a:t>
            </a:r>
            <a:endParaRPr lang="en-US" altLang="en-US" sz="2000" dirty="0">
              <a:latin typeface="Constantia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218" y="924772"/>
            <a:ext cx="4170231" cy="11486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Marijuana </a:t>
            </a:r>
            <a:r>
              <a:rPr lang="en-US" sz="28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(THC/Cannabis)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&amp; Sports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r="37283" b="-1"/>
          <a:stretch/>
        </p:blipFill>
        <p:spPr bwMode="auto">
          <a:xfrm>
            <a:off x="4903774" y="1383738"/>
            <a:ext cx="3696824" cy="47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DD8DA-D4CD-DB32-84D7-7E25B0F469C5}"/>
              </a:ext>
            </a:extLst>
          </p:cNvPr>
          <p:cNvSpPr txBox="1"/>
          <p:nvPr/>
        </p:nvSpPr>
        <p:spPr>
          <a:xfrm>
            <a:off x="7197214" y="5474262"/>
            <a:ext cx="79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NCAA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993" y="1829854"/>
            <a:ext cx="4232007" cy="4799546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Tx/>
              <a:buNone/>
              <a:defRPr/>
            </a:pPr>
            <a:r>
              <a:rPr lang="en-US" sz="2900" dirty="0">
                <a:latin typeface="Calibri"/>
                <a:ea typeface="Calibri" panose="020F0502020204030204" pitchFamily="34" charset="0"/>
                <a:cs typeface="Calibri"/>
              </a:rPr>
              <a:t>Not all plants are safe to smoke or eat. (Tobacco is a plant.)</a:t>
            </a:r>
            <a:endParaRPr lang="en-US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Tx/>
              <a:buFont typeface="Wingdings 2" panose="05020102010507070707" pitchFamily="18" charset="2"/>
              <a:buNone/>
              <a:defRPr/>
            </a:pP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Tx/>
              <a:buNone/>
              <a:defRPr/>
            </a:pPr>
            <a:r>
              <a:rPr lang="en-US" sz="2900" dirty="0">
                <a:latin typeface="Calibri"/>
                <a:ea typeface="Calibri" panose="020F0502020204030204" pitchFamily="34" charset="0"/>
                <a:cs typeface="Calibri"/>
              </a:rPr>
              <a:t>There are dozens of household plants that can poison people and pets (like Aloe Vera and Daffodils).  </a:t>
            </a:r>
            <a:r>
              <a:rPr lang="en-US" sz="19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en-US" sz="1600" dirty="0">
                <a:latin typeface="Calibri"/>
                <a:ea typeface="Calibri" panose="020F0502020204030204" pitchFamily="34" charset="0"/>
                <a:cs typeface="Calibri"/>
              </a:rPr>
              <a:t>             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Tx/>
              <a:buNone/>
              <a:defRPr/>
            </a:pPr>
            <a:r>
              <a:rPr lang="en-US" sz="1600" dirty="0">
                <a:latin typeface="Calibri"/>
                <a:ea typeface="Calibri"/>
                <a:cs typeface="Calibri"/>
              </a:rPr>
              <a:t>                            </a:t>
            </a:r>
            <a:endParaRPr lang="en-US" sz="1600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Tx/>
              <a:buNone/>
              <a:defRPr/>
            </a:pPr>
            <a:r>
              <a:rPr lang="en-US" sz="2900" dirty="0">
                <a:latin typeface="Calibri"/>
                <a:ea typeface="Calibri" panose="020F0502020204030204" pitchFamily="34" charset="0"/>
                <a:cs typeface="Calibri"/>
              </a:rPr>
              <a:t>Heroin, cocaine, cyanide and strychnine are all dangerous substances made from plants.  </a:t>
            </a:r>
            <a:r>
              <a:rPr lang="en-US" sz="1600" dirty="0">
                <a:latin typeface="Calibri"/>
                <a:cs typeface="Calibri"/>
              </a:rPr>
              <a:t>		      </a:t>
            </a:r>
          </a:p>
          <a:p>
            <a:pPr marL="1005840" lvl="2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400" dirty="0">
                <a:latin typeface="Calibri"/>
                <a:cs typeface="Calibri"/>
              </a:rPr>
              <a:t>		</a:t>
            </a:r>
            <a:endParaRPr 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45810"/>
            <a:ext cx="3828817" cy="137615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cs typeface="Calibri"/>
              </a:rPr>
              <a:t>Not All Plants </a:t>
            </a:r>
            <a:br>
              <a:rPr lang="en-US" sz="3600" b="1" dirty="0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3600" b="1" dirty="0">
                <a:solidFill>
                  <a:srgbClr val="FF0000"/>
                </a:solidFill>
                <a:latin typeface="Calibri"/>
                <a:cs typeface="Calibri"/>
              </a:rPr>
              <a:t>Are Safe!</a:t>
            </a:r>
            <a:endParaRPr lang="en-US" sz="3600" b="1" dirty="0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r="16455" b="-3"/>
          <a:stretch/>
        </p:blipFill>
        <p:spPr bwMode="auto"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33657" b="-4"/>
          <a:stretch/>
        </p:blipFill>
        <p:spPr bwMode="auto"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D1F2AE-7DAC-EC60-546B-D9A52DBE6414}"/>
              </a:ext>
            </a:extLst>
          </p:cNvPr>
          <p:cNvSpPr txBox="1"/>
          <p:nvPr/>
        </p:nvSpPr>
        <p:spPr>
          <a:xfrm>
            <a:off x="3905250" y="63500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CDC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2" name="Content Placeholder 1">
            <a:extLst>
              <a:ext uri="{FF2B5EF4-FFF2-40B4-BE49-F238E27FC236}">
                <a16:creationId xmlns:a16="http://schemas.microsoft.com/office/drawing/2014/main" id="{7935E909-4D32-D14B-CA46-F4803D77B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943463"/>
              </p:ext>
            </p:extLst>
          </p:nvPr>
        </p:nvGraphicFramePr>
        <p:xfrm>
          <a:off x="533400" y="15240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latin typeface="Calibri"/>
                <a:cs typeface="Calibri"/>
              </a:rPr>
              <a:t>Marijuana </a:t>
            </a:r>
            <a:r>
              <a:rPr sz="4800" b="1" dirty="0">
                <a:solidFill>
                  <a:schemeClr val="tx1"/>
                </a:solidFill>
                <a:latin typeface="Calibri"/>
                <a:cs typeface="Calibri"/>
              </a:rPr>
              <a:t>(THC/Cannabis) </a:t>
            </a:r>
            <a:br>
              <a:rPr lang="en-US" sz="4800" b="1" dirty="0">
                <a:latin typeface="Calibri"/>
                <a:cs typeface="Calibri"/>
              </a:rPr>
            </a:br>
            <a:r>
              <a:rPr sz="4800" b="1" dirty="0">
                <a:solidFill>
                  <a:schemeClr val="tx1"/>
                </a:solidFill>
                <a:latin typeface="Calibri"/>
                <a:cs typeface="Calibri"/>
              </a:rPr>
              <a:t>&amp; </a:t>
            </a:r>
            <a:r>
              <a:rPr lang="en-US" sz="4800" b="1" dirty="0">
                <a:solidFill>
                  <a:schemeClr val="tx1"/>
                </a:solidFill>
                <a:latin typeface="Calibri"/>
                <a:cs typeface="Calibri"/>
              </a:rPr>
              <a:t>Emotions</a:t>
            </a:r>
            <a:endParaRPr sz="6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06143-2D52-3C3F-5729-F36C3721C81F}"/>
              </a:ext>
            </a:extLst>
          </p:cNvPr>
          <p:cNvSpPr txBox="1"/>
          <p:nvPr/>
        </p:nvSpPr>
        <p:spPr>
          <a:xfrm>
            <a:off x="6019800" y="6308786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846" y="1886806"/>
            <a:ext cx="8563154" cy="49000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n-US" sz="4300" dirty="0">
                <a:solidFill>
                  <a:srgbClr val="1C1D1F"/>
                </a:solidFill>
                <a:latin typeface="Calibri"/>
                <a:ea typeface="Calibri"/>
                <a:cs typeface="Calibri"/>
              </a:rPr>
              <a:t>Driving is a complex task that requires your full attention to stay safe and alert.</a:t>
            </a:r>
            <a:endParaRPr lang="en-US" dirty="0">
              <a:solidFill>
                <a:srgbClr val="000000"/>
              </a:solidFill>
              <a:latin typeface="Constantia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lang="en-US" sz="40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en-US" sz="4000" dirty="0">
                <a:latin typeface="Calibri"/>
                <a:ea typeface="Calibri"/>
                <a:cs typeface="Calibri"/>
              </a:rPr>
              <a:t>Marijuana use negatively affects skills needed to drive safely - alertness, concentration, coordination, and reaction time.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4000" dirty="0">
                <a:latin typeface="Calibri"/>
                <a:ea typeface="Calibri"/>
                <a:cs typeface="Calibri"/>
              </a:rPr>
              <a:t>After using marijuana, it is hard to judge distances and react to signals and sounds on the road.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sz="4000" dirty="0">
                <a:latin typeface="Calibri"/>
                <a:ea typeface="Calibri"/>
                <a:cs typeface="Calibri"/>
              </a:rPr>
              <a:t>It is NOT safe to ride with someone who’s been using marijuana in any form.</a:t>
            </a:r>
            <a:r>
              <a:rPr lang="en-US" sz="3400" dirty="0">
                <a:latin typeface="Calibri"/>
                <a:ea typeface="Calibri"/>
                <a:cs typeface="Calibri"/>
              </a:rPr>
              <a:t>	</a:t>
            </a:r>
            <a:r>
              <a:rPr lang="en-US" sz="2400" dirty="0">
                <a:latin typeface="Franklin Gothic Medium"/>
              </a:rPr>
              <a:t>	</a:t>
            </a:r>
            <a:r>
              <a:rPr lang="en-US" sz="2400" dirty="0"/>
              <a:t>											 </a:t>
            </a:r>
            <a:endParaRPr lang="en-US" sz="500" dirty="0">
              <a:solidFill>
                <a:schemeClr val="accent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   </a:t>
            </a:r>
            <a:b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Driving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57E7B-FB52-1C86-E537-12ABCAB4E277}"/>
              </a:ext>
            </a:extLst>
          </p:cNvPr>
          <p:cNvSpPr txBox="1"/>
          <p:nvPr/>
        </p:nvSpPr>
        <p:spPr>
          <a:xfrm>
            <a:off x="7425546" y="6029325"/>
            <a:ext cx="1089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latin typeface="Calibri"/>
                <a:ea typeface="Calibri"/>
                <a:cs typeface="Arial"/>
              </a:rPr>
              <a:t>NIDA</a:t>
            </a:r>
            <a:endParaRPr lang="en-US" sz="1200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073" y="2122098"/>
            <a:ext cx="8706927" cy="4583502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/>
              <a:buChar char=""/>
              <a:defRPr/>
            </a:pPr>
            <a:r>
              <a:rPr lang="en-US" sz="3600" dirty="0">
                <a:solidFill>
                  <a:srgbClr val="1C1D1F"/>
                </a:solidFill>
                <a:latin typeface="Calibri"/>
                <a:ea typeface="+mn-lt"/>
                <a:cs typeface="+mn-lt"/>
              </a:rPr>
              <a:t>Driving under the influence (DUI) laws are not just for alcohol. Driving under the influence of drugs, including cannabis, is also dangerous and illegal.</a:t>
            </a:r>
            <a:endParaRPr lang="en-US" sz="3600" dirty="0">
              <a:solidFill>
                <a:srgbClr val="1C1D1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  <a:defRPr/>
            </a:pPr>
            <a:endParaRPr lang="en-US" sz="3600" dirty="0">
              <a:solidFill>
                <a:srgbClr val="1C1D1F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 2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Marijuana use before driving has resulted in serious auto accidents across Michigan.</a:t>
            </a:r>
            <a:endParaRPr lang="en-US" sz="2800" dirty="0">
              <a:solidFill>
                <a:srgbClr val="000000"/>
              </a:solidFill>
              <a:latin typeface="Constantia"/>
              <a:ea typeface="+mn-lt"/>
              <a:cs typeface="+mn-lt"/>
            </a:endParaRPr>
          </a:p>
          <a:p>
            <a:pPr>
              <a:buFont typeface="Wingdings 2"/>
              <a:buChar char=""/>
              <a:defRPr/>
            </a:pPr>
            <a:endParaRPr lang="en-US" sz="3600" dirty="0">
              <a:solidFill>
                <a:srgbClr val="1C1D1F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Franklin Gothic Medium"/>
              </a:rPr>
              <a:t>	</a:t>
            </a:r>
            <a:r>
              <a:rPr lang="en-US" sz="2400" dirty="0"/>
              <a:t>	</a:t>
            </a:r>
            <a:endParaRPr lang="en-US" sz="500">
              <a:solidFill>
                <a:srgbClr val="E7BC29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2400" dirty="0"/>
              <a:t>													 </a:t>
            </a:r>
            <a:endParaRPr lang="en-US" sz="500" dirty="0">
              <a:solidFill>
                <a:schemeClr val="accent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   </a:t>
            </a:r>
            <a:b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4800" b="1">
                <a:solidFill>
                  <a:srgbClr val="9966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Driving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0E609-8CEB-A265-2934-B4BA6ED88B01}"/>
              </a:ext>
            </a:extLst>
          </p:cNvPr>
          <p:cNvSpPr txBox="1"/>
          <p:nvPr/>
        </p:nvSpPr>
        <p:spPr>
          <a:xfrm>
            <a:off x="5125926" y="6222413"/>
            <a:ext cx="36489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Arial"/>
              </a:rPr>
              <a:t>University of Michigan Injury Prevention Center, 2020</a:t>
            </a:r>
            <a:endParaRPr lang="en-US" sz="1200" dirty="0">
              <a:latin typeface="Calibri"/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8C891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8800" b="1" i="1" dirty="0">
                <a:latin typeface="Calibri"/>
                <a:cs typeface="Aharoni"/>
              </a:rPr>
              <a:t>MOST teens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8800" b="1" i="1" u="sng" dirty="0">
                <a:latin typeface="Calibri"/>
                <a:cs typeface="Aharoni"/>
              </a:rPr>
              <a:t>DO NOT </a:t>
            </a:r>
            <a:r>
              <a:rPr lang="en-US" altLang="en-US" sz="8800" b="1" i="1" dirty="0">
                <a:latin typeface="Calibri"/>
                <a:cs typeface="Aharoni"/>
              </a:rPr>
              <a:t>use Marijuana </a:t>
            </a:r>
            <a:r>
              <a:rPr lang="en-US" altLang="en-US" sz="6600" b="1" i="1" dirty="0">
                <a:latin typeface="Calibri"/>
                <a:cs typeface="Aharoni"/>
              </a:rPr>
              <a:t>(THC/Cannabis).</a:t>
            </a:r>
            <a:endParaRPr lang="en-US" altLang="en-US" sz="8800" b="1" i="1" dirty="0">
              <a:latin typeface="Calibri"/>
              <a:cs typeface="Aharoni"/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>
              <a:buFontTx/>
              <a:buNone/>
            </a:pPr>
            <a:endParaRPr lang="en-US" altLang="en-US" sz="6600" dirty="0">
              <a:latin typeface="Ravie" panose="04040805050809020602" pitchFamily="82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124200" y="42672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3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4F282EBC-5E2D-4DC0-B9CB-91DAED114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57201"/>
            <a:ext cx="8991600" cy="3234906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br>
              <a:rPr b="1" dirty="0">
                <a:latin typeface="Gulim" pitchFamily="34" charset="-127"/>
                <a:ea typeface="Gulim" pitchFamily="34" charset="-127"/>
              </a:rPr>
            </a:br>
            <a:r>
              <a:rPr lang="en-US" sz="4000" b="1" dirty="0">
                <a:solidFill>
                  <a:schemeClr val="tx1"/>
                </a:solidFill>
                <a:latin typeface="Calibri"/>
                <a:ea typeface="Gulim"/>
                <a:cs typeface="Calibri"/>
              </a:rPr>
              <a:t>National Monitoring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 the Future Survey (2023)</a:t>
            </a:r>
            <a:b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Conducted by the University of Michigan</a:t>
            </a:r>
            <a:br>
              <a:rPr lang="en-US" sz="40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</a:br>
            <a:br>
              <a:rPr sz="4000" b="1" dirty="0">
                <a:latin typeface="Gulim" pitchFamily="34" charset="-127"/>
                <a:ea typeface="Gulim" pitchFamily="34" charset="-127"/>
              </a:rPr>
            </a:br>
            <a:br>
              <a:rPr sz="4400" b="1" dirty="0">
                <a:latin typeface="Kristen ITC" pitchFamily="66" charset="0"/>
              </a:rPr>
            </a:br>
            <a:endParaRPr b="1" dirty="0">
              <a:latin typeface="Kristen ITC" pitchFamily="66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820907-95FC-4EF2-B0DB-A272599EC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11434"/>
              </p:ext>
            </p:extLst>
          </p:nvPr>
        </p:nvGraphicFramePr>
        <p:xfrm>
          <a:off x="414068" y="2639683"/>
          <a:ext cx="8212347" cy="37674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6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403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44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Graders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44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Graders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4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Almost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out of 10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had NEVER USED Marijuana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About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out of 10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had NEVER USED Marijuana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4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891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8" name="Content Placeholder 1">
            <a:extLst>
              <a:ext uri="{FF2B5EF4-FFF2-40B4-BE49-F238E27FC236}">
                <a16:creationId xmlns:a16="http://schemas.microsoft.com/office/drawing/2014/main" id="{E9B6D1A8-E52E-695B-79C2-7FAB590DA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3444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REMEMBER…</a:t>
            </a:r>
            <a:endParaRPr lang="en-US" sz="45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2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227163" y="1421921"/>
            <a:ext cx="8459637" cy="5055079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9600" b="1" i="1" dirty="0">
                <a:latin typeface="Calibri"/>
                <a:cs typeface="Aharoni"/>
              </a:rPr>
              <a:t>MOST teens </a:t>
            </a:r>
          </a:p>
          <a:p>
            <a:pPr algn="ctr">
              <a:buNone/>
            </a:pPr>
            <a:r>
              <a:rPr lang="en-US" altLang="en-US" sz="9600" b="1" i="1" u="sng" dirty="0">
                <a:latin typeface="Calibri"/>
                <a:cs typeface="Aharoni"/>
              </a:rPr>
              <a:t>DO NOT</a:t>
            </a:r>
            <a:r>
              <a:rPr lang="en-US" altLang="en-US" sz="9600" b="1" i="1" dirty="0">
                <a:latin typeface="Calibri"/>
                <a:cs typeface="Aharoni"/>
              </a:rPr>
              <a:t> use Marijuana.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6600">
              <a:latin typeface="Rockwell Extra Bold" panose="020609030405050204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6600">
              <a:latin typeface="Ravie" panose="04040805050809020602" pitchFamily="82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124200" y="42672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41421-0BD9-2064-C9A7-D752AF258155}"/>
              </a:ext>
            </a:extLst>
          </p:cNvPr>
          <p:cNvSpPr txBox="1"/>
          <p:nvPr/>
        </p:nvSpPr>
        <p:spPr>
          <a:xfrm>
            <a:off x="483079" y="281797"/>
            <a:ext cx="64813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alibri"/>
                <a:cs typeface="Arial"/>
              </a:rPr>
              <a:t>REMEMBER…</a:t>
            </a:r>
            <a:endParaRPr lang="en-US" sz="4400" b="1" dirty="0">
              <a:cs typeface="Arial"/>
            </a:endParaRPr>
          </a:p>
        </p:txBody>
      </p:sp>
    </p:spTree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8" name="Content Placeholder 1">
            <a:extLst>
              <a:ext uri="{FF2B5EF4-FFF2-40B4-BE49-F238E27FC236}">
                <a16:creationId xmlns:a16="http://schemas.microsoft.com/office/drawing/2014/main" id="{7963E3E1-2700-6D33-7DF1-38830919C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215970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tx1"/>
                </a:solidFill>
                <a:latin typeface="Calibri"/>
                <a:cs typeface="Calibri"/>
              </a:rPr>
              <a:t>Get The Facts…..</a:t>
            </a:r>
            <a:endParaRPr lang="en-US" sz="6600" b="1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891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9C71-BB60-B4B2-1668-EF4FC0BC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424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Information Provided By:</a:t>
            </a:r>
            <a:endParaRPr lang="en-US" sz="4800" b="1" dirty="0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Chippewa Valley Coalition for Youth and Families Home">
            <a:extLst>
              <a:ext uri="{FF2B5EF4-FFF2-40B4-BE49-F238E27FC236}">
                <a16:creationId xmlns:a16="http://schemas.microsoft.com/office/drawing/2014/main" id="{2B8F9806-7560-0076-B1CE-527F4A676A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70" y="1339299"/>
            <a:ext cx="5539241" cy="20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8346A-E90A-D02E-73C9-3B444F08CE66}"/>
              </a:ext>
            </a:extLst>
          </p:cNvPr>
          <p:cNvSpPr txBox="1"/>
          <p:nvPr/>
        </p:nvSpPr>
        <p:spPr>
          <a:xfrm>
            <a:off x="1960880" y="5349240"/>
            <a:ext cx="602996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latin typeface="Calibri"/>
                <a:ea typeface="Calibri"/>
                <a:cs typeface="Arial"/>
                <a:hlinkClick r:id="rId4"/>
              </a:rPr>
              <a:t>www.cvcoalition.org</a:t>
            </a:r>
            <a:endParaRPr lang="en-US" sz="5400" dirty="0">
              <a:latin typeface="Calibri"/>
              <a:ea typeface="Calibri"/>
              <a:cs typeface="Arial"/>
            </a:endParaRPr>
          </a:p>
          <a:p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3FE6E-D1BF-21A4-D51B-96BF8DAF4AEF}"/>
              </a:ext>
            </a:extLst>
          </p:cNvPr>
          <p:cNvSpPr txBox="1"/>
          <p:nvPr/>
        </p:nvSpPr>
        <p:spPr>
          <a:xfrm>
            <a:off x="1620520" y="3774440"/>
            <a:ext cx="63703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Arial"/>
              </a:rPr>
              <a:t>The Chippewa Valley Coalition for Youth and Families joins </a:t>
            </a:r>
            <a:r>
              <a:rPr lang="en-US" sz="2000" i="1" dirty="0">
                <a:latin typeface="Calibri"/>
                <a:ea typeface="Calibri"/>
                <a:cs typeface="Arial"/>
              </a:rPr>
              <a:t>School, Family, and Community </a:t>
            </a:r>
            <a:r>
              <a:rPr lang="en-US" sz="2000" dirty="0">
                <a:latin typeface="Calibri"/>
                <a:ea typeface="Calibri"/>
                <a:cs typeface="Arial"/>
              </a:rPr>
              <a:t>in a partnership to promote healthy, resilient, and drug free youth and to prevent youth suicide.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1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4C10D-4ED9-04BF-12F2-A38309297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5562600" cy="4191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latin typeface="Calibri"/>
                <a:ea typeface="Calibri" panose="020F0502020204030204" pitchFamily="34" charset="0"/>
                <a:cs typeface="Calibri"/>
              </a:rPr>
              <a:t>You may have heard that some people use cannabis and cannabis related products to help relieve depression, anxiety, and some physical health conditions. </a:t>
            </a:r>
          </a:p>
          <a:p>
            <a:pPr marL="0" indent="0" algn="ctr">
              <a:buNone/>
            </a:pPr>
            <a:endParaRPr lang="en-US" sz="3600">
              <a:latin typeface="Abadi" panose="020B0604020104020204" pitchFamily="34" charset="0"/>
            </a:endParaRPr>
          </a:p>
          <a:p>
            <a:pPr marL="0" indent="0" algn="ctr">
              <a:buNone/>
            </a:pPr>
            <a:endParaRPr lang="en-US" sz="3600">
              <a:latin typeface="Abadi" panose="020B06040201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1DE7CA-20B7-9D8E-8713-F8B952BB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2192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as Medicine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tethoscope on white background">
            <a:extLst>
              <a:ext uri="{FF2B5EF4-FFF2-40B4-BE49-F238E27FC236}">
                <a16:creationId xmlns:a16="http://schemas.microsoft.com/office/drawing/2014/main" id="{A7029960-93A9-C133-EA90-14AB02A1C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95500"/>
            <a:ext cx="228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8F794-332D-519F-B148-DDCB0FEB635B}"/>
              </a:ext>
            </a:extLst>
          </p:cNvPr>
          <p:cNvSpPr txBox="1"/>
          <p:nvPr/>
        </p:nvSpPr>
        <p:spPr>
          <a:xfrm>
            <a:off x="4038600" y="6096000"/>
            <a:ext cx="53157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>
                <a:latin typeface="Arial"/>
                <a:cs typeface="Arial"/>
              </a:rPr>
              <a:t> </a:t>
            </a:r>
            <a:r>
              <a:rPr lang="en-US" sz="1200" b="1">
                <a:latin typeface="Calibri"/>
                <a:cs typeface="Arial"/>
              </a:rPr>
              <a:t>SCHOLASTIC, NIDA, NIH, U.S. DEPARTMENT OF HHS</a:t>
            </a:r>
            <a:endParaRPr lang="en-US" sz="1200"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7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4CD8002-2EF2-F5D7-3819-BFA21A025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81498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06680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 as Medicine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9ED10-61D0-A683-E385-8C729032DD7C}"/>
              </a:ext>
            </a:extLst>
          </p:cNvPr>
          <p:cNvSpPr txBox="1"/>
          <p:nvPr/>
        </p:nvSpPr>
        <p:spPr>
          <a:xfrm>
            <a:off x="4695776" y="6365988"/>
            <a:ext cx="670482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Calibri"/>
                <a:cs typeface="Arial"/>
              </a:rPr>
              <a:t>SCHOLASTIC, NIDA, NIH, U.S. DEPARTMENT OF HHS</a:t>
            </a:r>
            <a:endParaRPr lang="en-US" sz="1200">
              <a:latin typeface="Calibri"/>
              <a:cs typeface="Arial"/>
            </a:endParaRPr>
          </a:p>
          <a:p>
            <a:r>
              <a:rPr lang="en-US" sz="1200" b="1">
                <a:latin typeface="Calibri"/>
                <a:cs typeface="Arial"/>
              </a:rPr>
              <a:t>NIDA</a:t>
            </a:r>
            <a:endParaRPr lang="en-US" sz="1200" b="1">
              <a:latin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18CDF59-16AE-6F72-9CCF-CC9996C47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524429"/>
              </p:ext>
            </p:extLst>
          </p:nvPr>
        </p:nvGraphicFramePr>
        <p:xfrm>
          <a:off x="457200" y="1219200"/>
          <a:ext cx="8229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CBAAF-9F07-C5B1-47D6-764CDB6EE1AD}"/>
              </a:ext>
            </a:extLst>
          </p:cNvPr>
          <p:cNvSpPr txBox="1"/>
          <p:nvPr/>
        </p:nvSpPr>
        <p:spPr>
          <a:xfrm>
            <a:off x="5537071" y="6586272"/>
            <a:ext cx="31261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Michigan Legalization of Marijuana Law</a:t>
            </a:r>
          </a:p>
        </p:txBody>
      </p:sp>
    </p:spTree>
    <p:extLst>
      <p:ext uri="{BB962C8B-B14F-4D97-AF65-F5344CB8AC3E}">
        <p14:creationId xmlns:p14="http://schemas.microsoft.com/office/powerpoint/2010/main" val="16144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endParaRPr lang="en-US">
              <a:latin typeface="Trebuchet MS" panose="020B0603020202020204" pitchFamily="34" charset="0"/>
            </a:endParaRPr>
          </a:p>
          <a:p>
            <a:endParaRPr lang="en-US">
              <a:latin typeface="Trebuchet MS" panose="020B0603020202020204" pitchFamily="34" charset="0"/>
            </a:endParaRPr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Marijuana (THC/Cannabis)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C9D5-EB98-12DB-FF3F-D24217AA6BED}"/>
              </a:ext>
            </a:extLst>
          </p:cNvPr>
          <p:cNvSpPr txBox="1"/>
          <p:nvPr/>
        </p:nvSpPr>
        <p:spPr>
          <a:xfrm>
            <a:off x="271536" y="1229256"/>
            <a:ext cx="843151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Calibri"/>
                <a:ea typeface="Calibri" panose="020F0502020204030204" pitchFamily="34" charset="0"/>
                <a:cs typeface="Calibri"/>
              </a:rPr>
              <a:t>                                                      </a:t>
            </a:r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You may have seen                                                          			                  billboards advertising                  				        cannabis along main</a:t>
            </a:r>
          </a:p>
          <a:p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                                                roadways in the state.  </a:t>
            </a:r>
          </a:p>
          <a:p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                                        </a:t>
            </a:r>
          </a:p>
          <a:p>
            <a:pPr algn="ctr"/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This has led some to believe that cannabis use has no dangers. </a:t>
            </a:r>
          </a:p>
          <a:p>
            <a:pPr algn="ctr"/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*Use of cannabis is unsafe for youth. </a:t>
            </a:r>
            <a:endParaRPr lang="en-US" sz="20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This is why it is so important to learn the FACTS and educate your friends.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DD96D54-DCA6-4308-A966-116E33E6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8" y="1574887"/>
            <a:ext cx="3696376" cy="16373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103784-8CDF-E136-2A72-6D4BCCE3A1D8}"/>
              </a:ext>
            </a:extLst>
          </p:cNvPr>
          <p:cNvSpPr txBox="1"/>
          <p:nvPr/>
        </p:nvSpPr>
        <p:spPr>
          <a:xfrm>
            <a:off x="4921250" y="6270625"/>
            <a:ext cx="38121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*SCHOLASTIC, NIDA, NIH, U.S. DEPARTMENT OF HHS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9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2AD1E-EF51-4D48-8840-E315677A4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" y="2209800"/>
            <a:ext cx="3609046" cy="3657600"/>
          </a:xfr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MARIJUANA (THC/Cannabis) HAS BECOME MUCH STRONGER OVER THE YEARS</a:t>
            </a:r>
            <a:r>
              <a:rPr lang="en-US" sz="4000" b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.</a:t>
            </a:r>
            <a:endParaRPr lang="en-US" sz="40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B7D1794A-435E-384E-022E-4708010FE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00722"/>
              </p:ext>
            </p:extLst>
          </p:nvPr>
        </p:nvGraphicFramePr>
        <p:xfrm>
          <a:off x="3733800" y="1524000"/>
          <a:ext cx="4800600" cy="51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7" name="TextBox 96">
            <a:extLst>
              <a:ext uri="{FF2B5EF4-FFF2-40B4-BE49-F238E27FC236}">
                <a16:creationId xmlns:a16="http://schemas.microsoft.com/office/drawing/2014/main" id="{530A2D59-9808-29DA-2A04-C3B2616F01AB}"/>
              </a:ext>
            </a:extLst>
          </p:cNvPr>
          <p:cNvSpPr txBox="1"/>
          <p:nvPr/>
        </p:nvSpPr>
        <p:spPr>
          <a:xfrm>
            <a:off x="6182504" y="6210300"/>
            <a:ext cx="26820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Arial"/>
              </a:rPr>
              <a:t>New Scientist &amp; Scholastic, NIDA</a:t>
            </a:r>
            <a:endParaRPr lang="en-US" sz="120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30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037C5-D93E-4153-AA6C-ED5EFC19C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86200"/>
          </a:xfrm>
        </p:spPr>
        <p:txBody>
          <a:bodyPr/>
          <a:lstStyle/>
          <a:p>
            <a:r>
              <a:rPr lang="en-US" sz="4800" b="1" dirty="0">
                <a:latin typeface="Calibri"/>
                <a:ea typeface="Calibri" panose="020F0502020204030204" pitchFamily="34" charset="0"/>
                <a:cs typeface="Calibri"/>
              </a:rPr>
              <a:t>Smoked</a:t>
            </a:r>
          </a:p>
          <a:p>
            <a:r>
              <a:rPr lang="en-US" sz="4800" b="1" dirty="0">
                <a:latin typeface="Calibri"/>
                <a:ea typeface="Calibri" panose="020F0502020204030204" pitchFamily="34" charset="0"/>
                <a:cs typeface="Calibri"/>
              </a:rPr>
              <a:t>Vaped</a:t>
            </a:r>
          </a:p>
          <a:p>
            <a:r>
              <a:rPr lang="en-US" sz="4800" b="1" dirty="0">
                <a:latin typeface="Calibri"/>
                <a:ea typeface="Calibri" panose="020F0502020204030204" pitchFamily="34" charset="0"/>
                <a:cs typeface="Calibri"/>
              </a:rPr>
              <a:t>Eaten</a:t>
            </a:r>
          </a:p>
          <a:p>
            <a:r>
              <a:rPr lang="en-US" sz="4800" b="1" dirty="0">
                <a:latin typeface="Calibri"/>
                <a:ea typeface="Calibri" panose="020F0502020204030204" pitchFamily="34" charset="0"/>
                <a:cs typeface="Calibri"/>
              </a:rPr>
              <a:t>In a Drink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B47F0-D3A5-4167-9ACC-F419DEA8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15000" cy="16764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Marijuana </a:t>
            </a:r>
            <a:b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(THC/Cannabis) Used?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F609-B60C-A63F-FC11-DD40822695DB}"/>
              </a:ext>
            </a:extLst>
          </p:cNvPr>
          <p:cNvSpPr txBox="1"/>
          <p:nvPr/>
        </p:nvSpPr>
        <p:spPr>
          <a:xfrm>
            <a:off x="7918374" y="5755284"/>
            <a:ext cx="8712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Arial"/>
                <a:cs typeface="Arial"/>
              </a:rPr>
              <a:t>CDC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2344D-6771-AB67-F9A6-B1C82C9E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962" y="2771444"/>
            <a:ext cx="3200400" cy="2500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1C311-FDF0-6C16-543D-7A4C59499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41253"/>
            <a:ext cx="2781688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770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DBD586F8E614083017AE9F4D0C56C" ma:contentTypeVersion="13" ma:contentTypeDescription="Create a new document." ma:contentTypeScope="" ma:versionID="8430c589a74ead07fab96aeafcbd3c22">
  <xsd:schema xmlns:xsd="http://www.w3.org/2001/XMLSchema" xmlns:xs="http://www.w3.org/2001/XMLSchema" xmlns:p="http://schemas.microsoft.com/office/2006/metadata/properties" xmlns:ns3="94829521-6425-4c1a-918e-208316edd6ed" xmlns:ns4="52ca34ef-3c7e-4b3d-9ef2-55e13fb7561e" targetNamespace="http://schemas.microsoft.com/office/2006/metadata/properties" ma:root="true" ma:fieldsID="f7ab644b27475a9ea402b9510069ff32" ns3:_="" ns4:_="">
    <xsd:import namespace="94829521-6425-4c1a-918e-208316edd6ed"/>
    <xsd:import namespace="52ca34ef-3c7e-4b3d-9ef2-55e13fb756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29521-6425-4c1a-918e-208316edd6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a34ef-3c7e-4b3d-9ef2-55e13fb75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0705A1-2F8C-4799-B32A-3D41671AB968}">
  <ds:schemaRefs>
    <ds:schemaRef ds:uri="52ca34ef-3c7e-4b3d-9ef2-55e13fb7561e"/>
    <ds:schemaRef ds:uri="94829521-6425-4c1a-918e-208316edd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F66E34-22F1-4626-AEA1-C30DA9ADBB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A4FEBE-2B13-49F1-83B5-F04CA7F67A97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52ca34ef-3c7e-4b3d-9ef2-55e13fb7561e"/>
    <ds:schemaRef ds:uri="94829521-6425-4c1a-918e-208316edd6e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5435</Words>
  <Application>Microsoft Office PowerPoint</Application>
  <PresentationFormat>On-screen Show (4:3)</PresentationFormat>
  <Paragraphs>594</Paragraphs>
  <Slides>38</Slides>
  <Notes>38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Paper</vt:lpstr>
      <vt:lpstr>1_Paper</vt:lpstr>
      <vt:lpstr>Office Theme</vt:lpstr>
      <vt:lpstr>Retrospect</vt:lpstr>
      <vt:lpstr>PowerPoint Presentation</vt:lpstr>
      <vt:lpstr>What is Marijuana?  </vt:lpstr>
      <vt:lpstr>Not All Plants  Are Safe!</vt:lpstr>
      <vt:lpstr>Marijuana (THC/Cannabis) as Medicine</vt:lpstr>
      <vt:lpstr>Marijuana (THC/Cannabis) as Medicine</vt:lpstr>
      <vt:lpstr>Marijuana (THC/Cannabis)</vt:lpstr>
      <vt:lpstr>Marijuana (THC/Cannabis)</vt:lpstr>
      <vt:lpstr>MARIJUANA (THC/Cannabis) HAS BECOME MUCH STRONGER OVER THE YEARS.</vt:lpstr>
      <vt:lpstr>How is Marijuana  (THC/Cannabis) Used?</vt:lpstr>
      <vt:lpstr>Video: Build a Brain (1 min.)</vt:lpstr>
      <vt:lpstr>What Can Happen When Someone  Uses Marijuana (THC/Cannabis)?</vt:lpstr>
      <vt:lpstr>What Can Happen When Someone  Uses Marijuana (THC/Cannabis)?</vt:lpstr>
      <vt:lpstr>             Is Vaping Marijuana  (THC/Cannabis) Safe? NO! </vt:lpstr>
      <vt:lpstr>Are Marijuana (THC/Cannabis) Edibles Safe? NO!</vt:lpstr>
      <vt:lpstr>Marijuana (THC/Cannabis)  is Addictive</vt:lpstr>
      <vt:lpstr>A Cannabis Use Disorder (Addiction) is…</vt:lpstr>
      <vt:lpstr>       Stopping Marijuana (THC/Cannabis) Use Can Be Very Difficult.</vt:lpstr>
      <vt:lpstr>       Stopping Marijuana (THC/Cannabis) Use  Can Be Very Difficult.</vt:lpstr>
      <vt:lpstr>Video (2:03 min.) Why Are Drugs So Hard to Quit?</vt:lpstr>
      <vt:lpstr>Why Do Some Teens Try Marijuana (THC/Cannabis)?</vt:lpstr>
      <vt:lpstr>Marijuana (THC/Cannabis)  &amp; the Body</vt:lpstr>
      <vt:lpstr>Marijuana (THC/Cannabis)  &amp; the Heart</vt:lpstr>
      <vt:lpstr>Marijuana (THC/Cannabis)  &amp; the Lungs</vt:lpstr>
      <vt:lpstr>Video (3:10 min.) Teen Brain Development</vt:lpstr>
      <vt:lpstr>Marijuana (THC/Cannabis)  &amp; the Brain</vt:lpstr>
      <vt:lpstr>Activity: CANNABIS  (Marijuana/THC) and the BRAIN</vt:lpstr>
      <vt:lpstr>Marijuana (THC/Cannabis)  &amp; School</vt:lpstr>
      <vt:lpstr>Marijuana (THC/Cannabis)  &amp; School</vt:lpstr>
      <vt:lpstr>Marijuana (THC/Cannabis)  &amp; Sports</vt:lpstr>
      <vt:lpstr>Marijuana (THC/Cannabis)  &amp; Emotions</vt:lpstr>
      <vt:lpstr>Marijuana (THC/Cannabis)     &amp; Driving</vt:lpstr>
      <vt:lpstr>Marijuana (THC/Cannabis)     &amp; Driving</vt:lpstr>
      <vt:lpstr>PowerPoint Presentation</vt:lpstr>
      <vt:lpstr>               National Monitoring the Future Survey (2023) Conducted by the University of Michigan   </vt:lpstr>
      <vt:lpstr>REMEMBER…</vt:lpstr>
      <vt:lpstr>PowerPoint Presentation</vt:lpstr>
      <vt:lpstr>Get The Facts…..</vt:lpstr>
      <vt:lpstr>Information Provided By: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Teens, Decisions, &amp; Risks</dc:title>
  <dc:creator>Jamie</dc:creator>
  <cp:lastModifiedBy>Stephanie Lange</cp:lastModifiedBy>
  <cp:revision>546</cp:revision>
  <cp:lastPrinted>2018-07-09T15:51:07Z</cp:lastPrinted>
  <dcterms:created xsi:type="dcterms:W3CDTF">2010-11-08T15:22:43Z</dcterms:created>
  <dcterms:modified xsi:type="dcterms:W3CDTF">2024-09-02T20:19:25Z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0x010100F36DBD586F8E614083017AE9F4D0C56C</vt:lpwstr>
  </property>
</Properties>
</file>